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3"/>
  </p:notesMasterIdLst>
  <p:handoutMasterIdLst>
    <p:handoutMasterId r:id="rId34"/>
  </p:handoutMasterIdLst>
  <p:sldIdLst>
    <p:sldId id="438" r:id="rId2"/>
    <p:sldId id="452" r:id="rId3"/>
    <p:sldId id="399" r:id="rId4"/>
    <p:sldId id="453" r:id="rId5"/>
    <p:sldId id="414" r:id="rId6"/>
    <p:sldId id="439" r:id="rId7"/>
    <p:sldId id="446" r:id="rId8"/>
    <p:sldId id="447" r:id="rId9"/>
    <p:sldId id="448" r:id="rId10"/>
    <p:sldId id="449" r:id="rId11"/>
    <p:sldId id="450" r:id="rId12"/>
    <p:sldId id="419" r:id="rId13"/>
    <p:sldId id="413" r:id="rId14"/>
    <p:sldId id="412" r:id="rId15"/>
    <p:sldId id="420" r:id="rId16"/>
    <p:sldId id="425" r:id="rId17"/>
    <p:sldId id="421" r:id="rId18"/>
    <p:sldId id="422" r:id="rId19"/>
    <p:sldId id="427" r:id="rId20"/>
    <p:sldId id="433" r:id="rId21"/>
    <p:sldId id="434" r:id="rId22"/>
    <p:sldId id="435" r:id="rId23"/>
    <p:sldId id="436" r:id="rId24"/>
    <p:sldId id="431" r:id="rId25"/>
    <p:sldId id="454" r:id="rId26"/>
    <p:sldId id="455" r:id="rId27"/>
    <p:sldId id="456" r:id="rId28"/>
    <p:sldId id="445" r:id="rId29"/>
    <p:sldId id="406" r:id="rId30"/>
    <p:sldId id="428" r:id="rId31"/>
    <p:sldId id="426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D3D15F"/>
    <a:srgbClr val="D2B753"/>
    <a:srgbClr val="FCFF77"/>
    <a:srgbClr val="FFFF66"/>
    <a:srgbClr val="C3E432"/>
    <a:srgbClr val="E2E41A"/>
    <a:srgbClr val="E42235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3" autoAdjust="0"/>
    <p:restoredTop sz="77027" autoAdjust="0"/>
  </p:normalViewPr>
  <p:slideViewPr>
    <p:cSldViewPr snapToGrid="0" snapToObjects="1">
      <p:cViewPr>
        <p:scale>
          <a:sx n="75" d="100"/>
          <a:sy n="75" d="100"/>
        </p:scale>
        <p:origin x="-536" y="328"/>
      </p:cViewPr>
      <p:guideLst>
        <p:guide orient="horz" pos="1900"/>
        <p:guide pos="47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44"/>
    </p:cViewPr>
  </p:sorterViewPr>
  <p:notesViewPr>
    <p:cSldViewPr snapToGrid="0" snapToObjects="1">
      <p:cViewPr>
        <p:scale>
          <a:sx n="200" d="100"/>
          <a:sy n="200" d="100"/>
        </p:scale>
        <p:origin x="-480" y="4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9DB3518A-4B55-AE44-AE6C-BB3BCF24E748}" type="datetime1">
              <a:rPr lang="en-US"/>
              <a:pPr>
                <a:defRPr/>
              </a:pPr>
              <a:t>6/22/15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FAF59276-EAC8-2D47-9F08-8643C774D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56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F8B293-4BB5-7B43-9483-3921BA569E2B}" type="datetime1">
              <a:rPr lang="en-US"/>
              <a:pPr>
                <a:defRPr/>
              </a:pPr>
              <a:t>6/22/15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238F3AB-CE5B-CB44-B99C-326645F43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2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goes with the theme of cartoon images that the rest of the lessons have had and will be more evident to the kids than the previous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076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01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Eg</a:t>
            </a:r>
            <a:r>
              <a:rPr lang="en-US" dirty="0" smtClean="0"/>
              <a:t>:</a:t>
            </a:r>
            <a:r>
              <a:rPr lang="en-US" baseline="0" dirty="0" smtClean="0"/>
              <a:t> proto-oncogenes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01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99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04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0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0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0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0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0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4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57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36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9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061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49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5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5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0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01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01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01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38F3AB-CE5B-CB44-B99C-326645F43C5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01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77FD-9432-D948-B35F-9B7BD5FDF8A1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AB5B1-00BC-F24C-BCEC-280088855D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42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6F2DC-6832-8E41-AC2E-3AF4D3AEB5C9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CD768-44BE-6743-A8B9-166A0DAFD2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06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48182-9AA4-0743-923D-82C285352A06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6E90-B66E-9446-803C-8BA15407D2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CE7A9-800B-2E4E-A043-9B5691CC9FA1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2B316-9619-6B4E-B1F0-FEF328F2B9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F243-EC49-7C46-9BC8-A818147A19FB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ECEF4-70FA-7C49-9E9C-054C23DA1F6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7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68720-4AE0-5847-B11F-DEF5AF537B8F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C786-7364-A040-B2E9-EDCE5FBC18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F585-28E5-C545-9306-FD069836D8D2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E9325-A65C-7345-837C-B4A8AEE58D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5BB6-28DD-B24F-8555-4BD5AE3B47FC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7FB3-F15E-8345-836A-94D8C3ED73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2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94E0-751B-754E-A5F8-B15C0C1E3F02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25204-6ED0-B74A-9903-DF21F0FF84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5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4FD88-0525-E94A-88E7-0E3B44FB848C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1FAEE-24A7-384D-B55D-729395BC11C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8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4691C-2DB8-134B-B504-BD2001467E78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EC4BF-373E-6F4E-BFC5-7B5BE890788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6B31609-0C0F-4844-A33F-169D0E686C81}" type="datetime1">
              <a:rPr lang="en-US" smtClean="0"/>
              <a:pPr>
                <a:defRPr/>
              </a:pPr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73D0C45-70BD-B343-A3E4-4468B1F6BF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Gill Sans"/>
          <a:ea typeface="ＭＳ Ｐゴシック" pitchFamily="-110" charset="-128"/>
          <a:cs typeface="Gill San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Gill Sans" charset="0"/>
          <a:ea typeface="ＭＳ Ｐゴシック" pitchFamily="-110" charset="-128"/>
          <a:cs typeface="ＭＳ Ｐゴシック" pitchFamily="-110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roup 397"/>
          <p:cNvGrpSpPr/>
          <p:nvPr/>
        </p:nvGrpSpPr>
        <p:grpSpPr>
          <a:xfrm>
            <a:off x="0" y="0"/>
            <a:ext cx="8577263" cy="1335090"/>
            <a:chOff x="0" y="0"/>
            <a:chExt cx="8577263" cy="1335090"/>
          </a:xfrm>
          <a:noFill/>
        </p:grpSpPr>
        <p:sp>
          <p:nvSpPr>
            <p:cNvPr id="399" name="Rectangle 398"/>
            <p:cNvSpPr/>
            <p:nvPr/>
          </p:nvSpPr>
          <p:spPr bwMode="auto">
            <a:xfrm>
              <a:off x="0" y="0"/>
              <a:ext cx="4762500" cy="1335090"/>
            </a:xfrm>
            <a:prstGeom prst="rect">
              <a:avLst/>
            </a:prstGeom>
            <a:solidFill>
              <a:schemeClr val="bg1">
                <a:lumMod val="85000"/>
                <a:alpha val="53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0" name="Rectangle 2"/>
            <p:cNvSpPr>
              <a:spLocks/>
            </p:cNvSpPr>
            <p:nvPr/>
          </p:nvSpPr>
          <p:spPr bwMode="auto">
            <a:xfrm>
              <a:off x="246063" y="167808"/>
              <a:ext cx="8331200" cy="1117207"/>
            </a:xfrm>
            <a:prstGeom prst="rect">
              <a:avLst/>
            </a:prstGeom>
            <a:grpFill/>
            <a:ln w="9525">
              <a:noFill/>
              <a:round/>
              <a:headEnd/>
              <a:tailEnd/>
            </a:ln>
            <a:extLst/>
          </p:spPr>
          <p:txBody>
            <a:bodyPr lIns="38100" tIns="38100" rIns="38100" bIns="38100"/>
            <a:lstStyle/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Cancer </a:t>
              </a:r>
            </a:p>
            <a:p>
              <a:r>
                <a:rPr lang="en-US" sz="3600" b="1" dirty="0" smtClean="0">
                  <a:latin typeface="Gill Sans" charset="0"/>
                  <a:cs typeface="Gill Sans" charset="0"/>
                </a:rPr>
                <a:t>Lesson 4.4</a:t>
              </a:r>
              <a:endParaRPr lang="en-US" sz="3600" b="1" dirty="0" smtClean="0">
                <a:cs typeface="Gill Sans" charset="0"/>
              </a:endParaRPr>
            </a:p>
            <a:p>
              <a:r>
                <a:rPr lang="en-US" sz="2500" b="1" dirty="0" smtClean="0">
                  <a:cs typeface="Gill Sans" charset="0"/>
                </a:rPr>
                <a:t> </a:t>
              </a:r>
              <a:endParaRPr lang="en-US" dirty="0">
                <a:latin typeface="Cambria Bold" charset="0"/>
                <a:cs typeface="Cambria Bold" charset="0"/>
                <a:sym typeface="Cambria Bold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133" y="2425354"/>
            <a:ext cx="6388100" cy="4038946"/>
          </a:xfrm>
          <a:prstGeom prst="rect">
            <a:avLst/>
          </a:prstGeom>
        </p:spPr>
      </p:pic>
      <p:sp>
        <p:nvSpPr>
          <p:cNvPr id="412" name="TextBox 5"/>
          <p:cNvSpPr txBox="1">
            <a:spLocks noChangeArrowheads="1"/>
          </p:cNvSpPr>
          <p:nvPr/>
        </p:nvSpPr>
        <p:spPr bwMode="auto">
          <a:xfrm>
            <a:off x="304813" y="1250425"/>
            <a:ext cx="83556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latin typeface="Gill Sans"/>
                <a:cs typeface="Gill Sans"/>
              </a:rPr>
              <a:t>How does the immune system protect us from cancer?</a:t>
            </a:r>
          </a:p>
        </p:txBody>
      </p:sp>
      <p:sp>
        <p:nvSpPr>
          <p:cNvPr id="4" name="TextBox 3"/>
          <p:cNvSpPr txBox="1"/>
          <p:nvPr/>
        </p:nvSpPr>
        <p:spPr>
          <a:xfrm rot="225174">
            <a:off x="6223000" y="5238750"/>
            <a:ext cx="59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omic Sans MS Bold"/>
                <a:cs typeface="Comic Sans MS Bold"/>
              </a:rPr>
              <a:t>Police</a:t>
            </a:r>
            <a:endParaRPr lang="en-US" sz="1200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16963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826" y="3064456"/>
            <a:ext cx="1810512" cy="13258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413" y="2301660"/>
            <a:ext cx="1810512" cy="13258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792" y="3881740"/>
            <a:ext cx="1810512" cy="13258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858" y="3128426"/>
            <a:ext cx="1810512" cy="1325880"/>
          </a:xfrm>
          <a:prstGeom prst="rect">
            <a:avLst/>
          </a:prstGeom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population of T cells expands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40345" y="1989680"/>
            <a:ext cx="2868027" cy="3256047"/>
            <a:chOff x="1540345" y="1989680"/>
            <a:chExt cx="2868027" cy="3256047"/>
          </a:xfrm>
        </p:grpSpPr>
        <p:grpSp>
          <p:nvGrpSpPr>
            <p:cNvPr id="89" name="Group 88"/>
            <p:cNvGrpSpPr/>
            <p:nvPr/>
          </p:nvGrpSpPr>
          <p:grpSpPr>
            <a:xfrm>
              <a:off x="1540345" y="1989680"/>
              <a:ext cx="2507084" cy="3199924"/>
              <a:chOff x="6000411" y="1989680"/>
              <a:chExt cx="2507084" cy="3199924"/>
            </a:xfrm>
          </p:grpSpPr>
          <p:sp>
            <p:nvSpPr>
              <p:cNvPr id="90" name="Round Diagonal Corner Rectangle 89"/>
              <p:cNvSpPr/>
              <p:nvPr/>
            </p:nvSpPr>
            <p:spPr>
              <a:xfrm rot="18862390">
                <a:off x="5993648" y="2675758"/>
                <a:ext cx="2520609" cy="250708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942656" y="3441033"/>
                <a:ext cx="643467" cy="75531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 rot="18720000">
                <a:off x="6594654" y="2429938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7095063" y="1989680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  <p:sp>
            <p:nvSpPr>
              <p:cNvPr id="94" name="TextBox 93"/>
              <p:cNvSpPr txBox="1"/>
              <p:nvPr/>
            </p:nvSpPr>
            <p:spPr>
              <a:xfrm>
                <a:off x="7027268" y="3132660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7179668" y="391158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365931" y="340359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6739410" y="340359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6857944" y="3826919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 rot="1857972">
                <a:off x="7599484" y="3776120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 rot="3300000">
                <a:off x="7593704" y="2446874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</p:grpSp>
        <p:grpSp>
          <p:nvGrpSpPr>
            <p:cNvPr id="4" name="Group 3"/>
            <p:cNvGrpSpPr/>
            <p:nvPr/>
          </p:nvGrpSpPr>
          <p:grpSpPr>
            <a:xfrm>
              <a:off x="1707055" y="3234499"/>
              <a:ext cx="2701317" cy="2011228"/>
              <a:chOff x="1707055" y="3234499"/>
              <a:chExt cx="2701317" cy="201122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13891" y="3448406"/>
                <a:ext cx="694481" cy="646331"/>
                <a:chOff x="3713891" y="3448406"/>
                <a:chExt cx="694481" cy="646331"/>
              </a:xfrm>
            </p:grpSpPr>
            <p:sp>
              <p:nvSpPr>
                <p:cNvPr id="113" name="TextBox 112"/>
                <p:cNvSpPr txBox="1"/>
                <p:nvPr/>
              </p:nvSpPr>
              <p:spPr>
                <a:xfrm>
                  <a:off x="3713891" y="3448406"/>
                  <a:ext cx="4467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chemeClr val="accent4">
                          <a:lumMod val="75000"/>
                        </a:schemeClr>
                      </a:solidFill>
                      <a:latin typeface="Gill Sans MT"/>
                      <a:cs typeface="Gill Sans MT"/>
                    </a:rPr>
                    <a:t>C</a:t>
                  </a:r>
                  <a:endParaRPr lang="en-US" sz="3600" b="1" dirty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endParaRP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 rot="5247497">
                  <a:off x="3933622" y="3530302"/>
                  <a:ext cx="36472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Gill Sans MT"/>
                      <a:cs typeface="Gill Sans MT"/>
                    </a:rPr>
                    <a:t>I</a:t>
                  </a:r>
                  <a:endParaRPr lang="en-US" sz="3200" b="1" dirty="0">
                    <a:solidFill>
                      <a:srgbClr val="000000"/>
                    </a:solidFill>
                    <a:latin typeface="Gill Sans MT"/>
                    <a:cs typeface="Gill Sans MT"/>
                  </a:endParaRPr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>
                <a:off x="2642403" y="4599396"/>
                <a:ext cx="694481" cy="646331"/>
                <a:chOff x="4805161" y="3434586"/>
                <a:chExt cx="694481" cy="646331"/>
              </a:xfrm>
            </p:grpSpPr>
            <p:sp>
              <p:nvSpPr>
                <p:cNvPr id="118" name="TextBox 117"/>
                <p:cNvSpPr txBox="1"/>
                <p:nvPr/>
              </p:nvSpPr>
              <p:spPr>
                <a:xfrm>
                  <a:off x="4805161" y="3434586"/>
                  <a:ext cx="4467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chemeClr val="accent4">
                          <a:lumMod val="75000"/>
                        </a:schemeClr>
                      </a:solidFill>
                      <a:latin typeface="Gill Sans MT"/>
                      <a:cs typeface="Gill Sans MT"/>
                    </a:rPr>
                    <a:t>C</a:t>
                  </a:r>
                  <a:endParaRPr lang="en-US" sz="3600" b="1" dirty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endParaRPr>
                </a:p>
              </p:txBody>
            </p:sp>
            <p:sp>
              <p:nvSpPr>
                <p:cNvPr id="119" name="TextBox 118"/>
                <p:cNvSpPr txBox="1"/>
                <p:nvPr/>
              </p:nvSpPr>
              <p:spPr>
                <a:xfrm rot="5247497">
                  <a:off x="5024892" y="3516482"/>
                  <a:ext cx="36472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Gill Sans MT"/>
                      <a:cs typeface="Gill Sans MT"/>
                    </a:rPr>
                    <a:t>I</a:t>
                  </a:r>
                  <a:endParaRPr lang="en-US" sz="3200" b="1" dirty="0">
                    <a:solidFill>
                      <a:srgbClr val="000000"/>
                    </a:solidFill>
                    <a:latin typeface="Gill Sans MT"/>
                    <a:cs typeface="Gill Sans MT"/>
                  </a:endParaRPr>
                </a:p>
              </p:txBody>
            </p:sp>
          </p:grpSp>
          <p:sp>
            <p:nvSpPr>
              <p:cNvPr id="120" name="TextBox 119"/>
              <p:cNvSpPr txBox="1"/>
              <p:nvPr/>
            </p:nvSpPr>
            <p:spPr>
              <a:xfrm rot="21077508">
                <a:off x="1807250" y="3759419"/>
                <a:ext cx="436946" cy="60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I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 rot="15764986">
                <a:off x="1786305" y="4390110"/>
                <a:ext cx="4878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rPr>
                  <a:t>C</a:t>
                </a:r>
                <a:endParaRPr lang="en-US" sz="3600" b="1" dirty="0">
                  <a:solidFill>
                    <a:schemeClr val="accent4">
                      <a:lumMod val="75000"/>
                    </a:schemeClr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 rot="1928171">
                <a:off x="1959650" y="3234499"/>
                <a:ext cx="436946" cy="60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I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430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315" y="2359325"/>
            <a:ext cx="1810512" cy="132588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918" y="3805102"/>
            <a:ext cx="1810512" cy="132588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779" y="2131777"/>
            <a:ext cx="1810512" cy="1325880"/>
          </a:xfrm>
          <a:prstGeom prst="rect">
            <a:avLst/>
          </a:prstGeom>
        </p:spPr>
      </p:pic>
      <p:grpSp>
        <p:nvGrpSpPr>
          <p:cNvPr id="132" name="Group 131"/>
          <p:cNvGrpSpPr/>
          <p:nvPr/>
        </p:nvGrpSpPr>
        <p:grpSpPr>
          <a:xfrm>
            <a:off x="4763784" y="1226777"/>
            <a:ext cx="2868027" cy="3256047"/>
            <a:chOff x="1540345" y="1989680"/>
            <a:chExt cx="2868027" cy="3256047"/>
          </a:xfrm>
        </p:grpSpPr>
        <p:grpSp>
          <p:nvGrpSpPr>
            <p:cNvPr id="133" name="Group 132"/>
            <p:cNvGrpSpPr/>
            <p:nvPr/>
          </p:nvGrpSpPr>
          <p:grpSpPr>
            <a:xfrm>
              <a:off x="1540345" y="1989680"/>
              <a:ext cx="2507084" cy="3199924"/>
              <a:chOff x="6000411" y="1989680"/>
              <a:chExt cx="2507084" cy="3199924"/>
            </a:xfrm>
          </p:grpSpPr>
          <p:sp>
            <p:nvSpPr>
              <p:cNvPr id="144" name="Round Diagonal Corner Rectangle 143"/>
              <p:cNvSpPr/>
              <p:nvPr/>
            </p:nvSpPr>
            <p:spPr>
              <a:xfrm rot="18862390">
                <a:off x="5993648" y="2675758"/>
                <a:ext cx="2520609" cy="250708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6942656" y="3441033"/>
                <a:ext cx="643467" cy="75531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6" name="Group 145"/>
              <p:cNvGrpSpPr/>
              <p:nvPr/>
            </p:nvGrpSpPr>
            <p:grpSpPr>
              <a:xfrm rot="18720000">
                <a:off x="6594654" y="2429938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63" name="Rectangle 162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  <p:grpSp>
            <p:nvGrpSpPr>
              <p:cNvPr id="147" name="Group 146"/>
              <p:cNvGrpSpPr/>
              <p:nvPr/>
            </p:nvGrpSpPr>
            <p:grpSpPr>
              <a:xfrm>
                <a:off x="7095063" y="1989680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58" name="Rectangle 157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  <p:sp>
            <p:nvSpPr>
              <p:cNvPr id="148" name="TextBox 147"/>
              <p:cNvSpPr txBox="1"/>
              <p:nvPr/>
            </p:nvSpPr>
            <p:spPr>
              <a:xfrm>
                <a:off x="7027268" y="3132660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7197875" y="3946934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7365931" y="340359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6739410" y="340359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6857944" y="3826919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 rot="1857972">
                <a:off x="7599484" y="3776120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grpSp>
            <p:nvGrpSpPr>
              <p:cNvPr id="154" name="Group 153"/>
              <p:cNvGrpSpPr/>
              <p:nvPr/>
            </p:nvGrpSpPr>
            <p:grpSpPr>
              <a:xfrm rot="3300000">
                <a:off x="7593704" y="2446874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55" name="Rectangle 154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</p:grpSp>
        <p:grpSp>
          <p:nvGrpSpPr>
            <p:cNvPr id="134" name="Group 133"/>
            <p:cNvGrpSpPr/>
            <p:nvPr/>
          </p:nvGrpSpPr>
          <p:grpSpPr>
            <a:xfrm>
              <a:off x="1707055" y="3234499"/>
              <a:ext cx="2701317" cy="2011228"/>
              <a:chOff x="1707055" y="3234499"/>
              <a:chExt cx="2701317" cy="2011228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3713891" y="3448406"/>
                <a:ext cx="694481" cy="646331"/>
                <a:chOff x="3713891" y="3448406"/>
                <a:chExt cx="694481" cy="646331"/>
              </a:xfrm>
            </p:grpSpPr>
            <p:sp>
              <p:nvSpPr>
                <p:cNvPr id="142" name="TextBox 141"/>
                <p:cNvSpPr txBox="1"/>
                <p:nvPr/>
              </p:nvSpPr>
              <p:spPr>
                <a:xfrm>
                  <a:off x="3713891" y="3448406"/>
                  <a:ext cx="4467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chemeClr val="accent4">
                          <a:lumMod val="75000"/>
                        </a:schemeClr>
                      </a:solidFill>
                      <a:latin typeface="Gill Sans MT"/>
                      <a:cs typeface="Gill Sans MT"/>
                    </a:rPr>
                    <a:t>C</a:t>
                  </a:r>
                  <a:endParaRPr lang="en-US" sz="3600" b="1" dirty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endParaRPr>
                </a:p>
              </p:txBody>
            </p:sp>
            <p:sp>
              <p:nvSpPr>
                <p:cNvPr id="143" name="TextBox 142"/>
                <p:cNvSpPr txBox="1"/>
                <p:nvPr/>
              </p:nvSpPr>
              <p:spPr>
                <a:xfrm rot="5247497">
                  <a:off x="3933622" y="3530302"/>
                  <a:ext cx="36472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Gill Sans MT"/>
                      <a:cs typeface="Gill Sans MT"/>
                    </a:rPr>
                    <a:t>I</a:t>
                  </a:r>
                  <a:endParaRPr lang="en-US" sz="3200" b="1" dirty="0">
                    <a:solidFill>
                      <a:srgbClr val="000000"/>
                    </a:solidFill>
                    <a:latin typeface="Gill Sans MT"/>
                    <a:cs typeface="Gill Sans MT"/>
                  </a:endParaRPr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2642403" y="4599396"/>
                <a:ext cx="694481" cy="646331"/>
                <a:chOff x="4805161" y="3434586"/>
                <a:chExt cx="694481" cy="646331"/>
              </a:xfrm>
            </p:grpSpPr>
            <p:sp>
              <p:nvSpPr>
                <p:cNvPr id="140" name="TextBox 139"/>
                <p:cNvSpPr txBox="1"/>
                <p:nvPr/>
              </p:nvSpPr>
              <p:spPr>
                <a:xfrm>
                  <a:off x="4805161" y="3434586"/>
                  <a:ext cx="4467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chemeClr val="accent4">
                          <a:lumMod val="75000"/>
                        </a:schemeClr>
                      </a:solidFill>
                      <a:latin typeface="Gill Sans MT"/>
                      <a:cs typeface="Gill Sans MT"/>
                    </a:rPr>
                    <a:t>C</a:t>
                  </a:r>
                  <a:endParaRPr lang="en-US" sz="3600" b="1" dirty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endParaRPr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 rot="5247497">
                  <a:off x="5024892" y="3516482"/>
                  <a:ext cx="36472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Gill Sans MT"/>
                      <a:cs typeface="Gill Sans MT"/>
                    </a:rPr>
                    <a:t>I</a:t>
                  </a:r>
                  <a:endParaRPr lang="en-US" sz="3200" b="1" dirty="0">
                    <a:solidFill>
                      <a:srgbClr val="000000"/>
                    </a:solidFill>
                    <a:latin typeface="Gill Sans MT"/>
                    <a:cs typeface="Gill Sans MT"/>
                  </a:endParaRPr>
                </a:p>
              </p:txBody>
            </p:sp>
          </p:grpSp>
          <p:sp>
            <p:nvSpPr>
              <p:cNvPr id="137" name="TextBox 136"/>
              <p:cNvSpPr txBox="1"/>
              <p:nvPr/>
            </p:nvSpPr>
            <p:spPr>
              <a:xfrm rot="21077508">
                <a:off x="1807250" y="3759419"/>
                <a:ext cx="436946" cy="60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I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 rot="15764986">
                <a:off x="1786305" y="4390110"/>
                <a:ext cx="4878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rPr>
                  <a:t>C</a:t>
                </a:r>
                <a:endParaRPr lang="en-US" sz="3600" b="1" dirty="0">
                  <a:solidFill>
                    <a:schemeClr val="accent4">
                      <a:lumMod val="75000"/>
                    </a:schemeClr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 rot="1928171">
                <a:off x="1959650" y="3234499"/>
                <a:ext cx="436946" cy="60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I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922253" y="2666467"/>
            <a:ext cx="2817228" cy="3256047"/>
            <a:chOff x="1591144" y="1989680"/>
            <a:chExt cx="2817228" cy="3256047"/>
          </a:xfrm>
        </p:grpSpPr>
        <p:grpSp>
          <p:nvGrpSpPr>
            <p:cNvPr id="72" name="Group 71"/>
            <p:cNvGrpSpPr/>
            <p:nvPr/>
          </p:nvGrpSpPr>
          <p:grpSpPr>
            <a:xfrm>
              <a:off x="1591144" y="1989680"/>
              <a:ext cx="2507084" cy="3199924"/>
              <a:chOff x="6051210" y="1989680"/>
              <a:chExt cx="2507084" cy="3199924"/>
            </a:xfrm>
          </p:grpSpPr>
          <p:sp>
            <p:nvSpPr>
              <p:cNvPr id="83" name="Round Diagonal Corner Rectangle 82"/>
              <p:cNvSpPr/>
              <p:nvPr/>
            </p:nvSpPr>
            <p:spPr>
              <a:xfrm rot="18862390">
                <a:off x="6044447" y="2675758"/>
                <a:ext cx="2520609" cy="250708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6942656" y="3441033"/>
                <a:ext cx="643467" cy="75531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5" name="Group 84"/>
              <p:cNvGrpSpPr/>
              <p:nvPr/>
            </p:nvGrpSpPr>
            <p:grpSpPr>
              <a:xfrm rot="18720000">
                <a:off x="6594654" y="2429938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29" name="Rectangle 128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30" name="Rectangle 129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31" name="Rectangle 130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  <p:grpSp>
            <p:nvGrpSpPr>
              <p:cNvPr id="86" name="Group 85"/>
              <p:cNvGrpSpPr/>
              <p:nvPr/>
            </p:nvGrpSpPr>
            <p:grpSpPr>
              <a:xfrm>
                <a:off x="7095063" y="1989680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26" name="Rectangle 125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27" name="Rectangle 126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28" name="Rectangle 127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  <p:sp>
            <p:nvSpPr>
              <p:cNvPr id="87" name="TextBox 86"/>
              <p:cNvSpPr txBox="1"/>
              <p:nvPr/>
            </p:nvSpPr>
            <p:spPr>
              <a:xfrm>
                <a:off x="7027268" y="3132660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7179668" y="391158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7365931" y="340359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739410" y="340359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FF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6857944" y="3826919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 rot="1857972">
                <a:off x="7541620" y="3725452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 rot="3300000">
                <a:off x="7593704" y="2446874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23" name="Rectangle 122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</p:grpSp>
        <p:grpSp>
          <p:nvGrpSpPr>
            <p:cNvPr id="73" name="Group 72"/>
            <p:cNvGrpSpPr/>
            <p:nvPr/>
          </p:nvGrpSpPr>
          <p:grpSpPr>
            <a:xfrm>
              <a:off x="1707055" y="3234499"/>
              <a:ext cx="2701317" cy="2011228"/>
              <a:chOff x="1707055" y="3234499"/>
              <a:chExt cx="2701317" cy="2011228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3713891" y="3448406"/>
                <a:ext cx="694481" cy="646331"/>
                <a:chOff x="3713891" y="3448406"/>
                <a:chExt cx="694481" cy="646331"/>
              </a:xfrm>
            </p:grpSpPr>
            <p:sp>
              <p:nvSpPr>
                <p:cNvPr id="81" name="TextBox 80"/>
                <p:cNvSpPr txBox="1"/>
                <p:nvPr/>
              </p:nvSpPr>
              <p:spPr>
                <a:xfrm>
                  <a:off x="3713891" y="3448406"/>
                  <a:ext cx="4467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chemeClr val="accent4">
                          <a:lumMod val="75000"/>
                        </a:schemeClr>
                      </a:solidFill>
                      <a:latin typeface="Gill Sans MT"/>
                      <a:cs typeface="Gill Sans MT"/>
                    </a:rPr>
                    <a:t>C</a:t>
                  </a:r>
                  <a:endParaRPr lang="en-US" sz="3600" b="1" dirty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 rot="5247497">
                  <a:off x="3933622" y="3530302"/>
                  <a:ext cx="36472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Gill Sans MT"/>
                      <a:cs typeface="Gill Sans MT"/>
                    </a:rPr>
                    <a:t>I</a:t>
                  </a:r>
                  <a:endParaRPr lang="en-US" sz="3200" b="1" dirty="0">
                    <a:solidFill>
                      <a:srgbClr val="000000"/>
                    </a:solidFill>
                    <a:latin typeface="Gill Sans MT"/>
                    <a:cs typeface="Gill Sans MT"/>
                  </a:endParaRPr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2642403" y="4599396"/>
                <a:ext cx="694481" cy="646331"/>
                <a:chOff x="4805161" y="3434586"/>
                <a:chExt cx="694481" cy="646331"/>
              </a:xfrm>
            </p:grpSpPr>
            <p:sp>
              <p:nvSpPr>
                <p:cNvPr id="79" name="TextBox 78"/>
                <p:cNvSpPr txBox="1"/>
                <p:nvPr/>
              </p:nvSpPr>
              <p:spPr>
                <a:xfrm>
                  <a:off x="4805161" y="3434586"/>
                  <a:ext cx="4467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chemeClr val="accent4">
                          <a:lumMod val="75000"/>
                        </a:schemeClr>
                      </a:solidFill>
                      <a:latin typeface="Gill Sans MT"/>
                      <a:cs typeface="Gill Sans MT"/>
                    </a:rPr>
                    <a:t>C</a:t>
                  </a:r>
                  <a:endParaRPr lang="en-US" sz="3600" b="1" dirty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 rot="5247497">
                  <a:off x="5024892" y="3516482"/>
                  <a:ext cx="36472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Gill Sans MT"/>
                      <a:cs typeface="Gill Sans MT"/>
                    </a:rPr>
                    <a:t>I</a:t>
                  </a:r>
                  <a:endParaRPr lang="en-US" sz="3200" b="1" dirty="0">
                    <a:solidFill>
                      <a:srgbClr val="000000"/>
                    </a:solidFill>
                    <a:latin typeface="Gill Sans MT"/>
                    <a:cs typeface="Gill Sans MT"/>
                  </a:endParaRPr>
                </a:p>
              </p:txBody>
            </p:sp>
          </p:grpSp>
          <p:sp>
            <p:nvSpPr>
              <p:cNvPr id="76" name="TextBox 75"/>
              <p:cNvSpPr txBox="1"/>
              <p:nvPr/>
            </p:nvSpPr>
            <p:spPr>
              <a:xfrm rot="21077508">
                <a:off x="1807250" y="3759419"/>
                <a:ext cx="436946" cy="60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I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 rot="15764986">
                <a:off x="1786305" y="4390110"/>
                <a:ext cx="4878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rPr>
                  <a:t>C</a:t>
                </a:r>
                <a:endParaRPr lang="en-US" sz="3600" b="1" dirty="0">
                  <a:solidFill>
                    <a:schemeClr val="accent4">
                      <a:lumMod val="75000"/>
                    </a:schemeClr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 rot="1928171">
                <a:off x="1959650" y="3234499"/>
                <a:ext cx="436946" cy="60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  <a:latin typeface="Gill Sans MT"/>
                    <a:cs typeface="Gill Sans MT"/>
                  </a:rPr>
                  <a:t>I</a:t>
                </a:r>
                <a:endParaRPr lang="en-US" sz="3200" b="1" dirty="0">
                  <a:solidFill>
                    <a:srgbClr val="FF0000"/>
                  </a:solidFill>
                  <a:latin typeface="Gill Sans MT"/>
                  <a:cs typeface="Gill Sans MT"/>
                </a:endParaRPr>
              </a:p>
            </p:txBody>
          </p:sp>
        </p:grp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cancer cells can be destroyed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365382" y="1011246"/>
            <a:ext cx="2868027" cy="3256047"/>
            <a:chOff x="1540345" y="1989680"/>
            <a:chExt cx="2868027" cy="3256047"/>
          </a:xfrm>
        </p:grpSpPr>
        <p:grpSp>
          <p:nvGrpSpPr>
            <p:cNvPr id="40" name="Group 39"/>
            <p:cNvGrpSpPr/>
            <p:nvPr/>
          </p:nvGrpSpPr>
          <p:grpSpPr>
            <a:xfrm>
              <a:off x="1540345" y="1989680"/>
              <a:ext cx="2507084" cy="3199924"/>
              <a:chOff x="6000411" y="1989680"/>
              <a:chExt cx="2507084" cy="3199924"/>
            </a:xfrm>
          </p:grpSpPr>
          <p:sp>
            <p:nvSpPr>
              <p:cNvPr id="51" name="Round Diagonal Corner Rectangle 50"/>
              <p:cNvSpPr/>
              <p:nvPr/>
            </p:nvSpPr>
            <p:spPr>
              <a:xfrm rot="18862390">
                <a:off x="5993648" y="2675758"/>
                <a:ext cx="2520609" cy="250708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942656" y="3441033"/>
                <a:ext cx="643467" cy="75531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 rot="18720000">
                <a:off x="6594654" y="2429938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7095063" y="1989680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65" name="Rectangle 64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7027268" y="3132660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179668" y="391158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365931" y="340359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739410" y="340359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857944" y="3826919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857972">
                <a:off x="7599484" y="3776120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 rot="3300000">
                <a:off x="7593704" y="2446874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62" name="Rectangle 61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>
              <a:off x="1707055" y="3234499"/>
              <a:ext cx="2701317" cy="2011228"/>
              <a:chOff x="1707055" y="3234499"/>
              <a:chExt cx="2701317" cy="2011228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3713891" y="3448406"/>
                <a:ext cx="694481" cy="646331"/>
                <a:chOff x="3713891" y="3448406"/>
                <a:chExt cx="694481" cy="646331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3713891" y="3448406"/>
                  <a:ext cx="4467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chemeClr val="accent4">
                          <a:lumMod val="75000"/>
                        </a:schemeClr>
                      </a:solidFill>
                      <a:latin typeface="Gill Sans MT"/>
                      <a:cs typeface="Gill Sans MT"/>
                    </a:rPr>
                    <a:t>C</a:t>
                  </a:r>
                  <a:endParaRPr lang="en-US" sz="3600" b="1" dirty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 rot="5247497">
                  <a:off x="3933622" y="3530302"/>
                  <a:ext cx="36472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Gill Sans MT"/>
                      <a:cs typeface="Gill Sans MT"/>
                    </a:rPr>
                    <a:t>I</a:t>
                  </a:r>
                  <a:endParaRPr lang="en-US" sz="3200" b="1" dirty="0">
                    <a:solidFill>
                      <a:srgbClr val="000000"/>
                    </a:solidFill>
                    <a:latin typeface="Gill Sans MT"/>
                    <a:cs typeface="Gill Sans MT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2642403" y="4599396"/>
                <a:ext cx="694481" cy="646331"/>
                <a:chOff x="4805161" y="3434586"/>
                <a:chExt cx="694481" cy="646331"/>
              </a:xfrm>
            </p:grpSpPr>
            <p:sp>
              <p:nvSpPr>
                <p:cNvPr id="47" name="TextBox 46"/>
                <p:cNvSpPr txBox="1"/>
                <p:nvPr/>
              </p:nvSpPr>
              <p:spPr>
                <a:xfrm>
                  <a:off x="4805161" y="3434586"/>
                  <a:ext cx="4467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chemeClr val="accent4">
                          <a:lumMod val="75000"/>
                        </a:schemeClr>
                      </a:solidFill>
                      <a:latin typeface="Gill Sans MT"/>
                      <a:cs typeface="Gill Sans MT"/>
                    </a:rPr>
                    <a:t>C</a:t>
                  </a:r>
                  <a:endParaRPr lang="en-US" sz="3600" b="1" dirty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 rot="5247497">
                  <a:off x="5024892" y="3516482"/>
                  <a:ext cx="36472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Gill Sans MT"/>
                      <a:cs typeface="Gill Sans MT"/>
                    </a:rPr>
                    <a:t>I</a:t>
                  </a:r>
                  <a:endParaRPr lang="en-US" sz="3200" b="1" dirty="0">
                    <a:solidFill>
                      <a:srgbClr val="000000"/>
                    </a:solidFill>
                    <a:latin typeface="Gill Sans MT"/>
                    <a:cs typeface="Gill Sans MT"/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 rot="21077508">
                <a:off x="1807250" y="3759419"/>
                <a:ext cx="436946" cy="60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I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5764986">
                <a:off x="1786305" y="4390110"/>
                <a:ext cx="4878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rPr>
                  <a:t>C</a:t>
                </a:r>
                <a:endParaRPr lang="en-US" sz="3600" b="1" dirty="0">
                  <a:solidFill>
                    <a:schemeClr val="accent4">
                      <a:lumMod val="75000"/>
                    </a:schemeClr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928171">
                <a:off x="1959650" y="3234499"/>
                <a:ext cx="436946" cy="60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I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5864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28" y="591592"/>
            <a:ext cx="1106165" cy="13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8566" y="617265"/>
            <a:ext cx="656332" cy="132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2429" y="678785"/>
            <a:ext cx="861715" cy="127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3641" y="294680"/>
            <a:ext cx="1367030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2000" b="1" dirty="0">
                <a:latin typeface="Calibri" charset="0"/>
              </a:rPr>
              <a:t>Melanoma!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5750" y="1928812"/>
            <a:ext cx="1764452" cy="26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300" dirty="0">
                <a:latin typeface="Calibri" charset="0"/>
              </a:rPr>
              <a:t>Primary tumor removed</a:t>
            </a:r>
          </a:p>
        </p:txBody>
      </p: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1170577" y="962114"/>
            <a:ext cx="1500188" cy="375047"/>
            <a:chOff x="2616200" y="1143000"/>
            <a:chExt cx="2133600" cy="533400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2616200" y="1676400"/>
              <a:ext cx="2133600" cy="0"/>
            </a:xfrm>
            <a:prstGeom prst="straightConnector1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539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/>
          </p:spPr>
        </p:cxnSp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3225800" y="1143000"/>
              <a:ext cx="946493" cy="415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300" dirty="0">
                  <a:latin typeface="Calibri" charset="0"/>
                </a:rPr>
                <a:t>5 years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94336" y="294680"/>
            <a:ext cx="1853942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2000" b="1" dirty="0">
                <a:latin typeface="Calibri" charset="0"/>
              </a:rPr>
              <a:t>Early metastasis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207876" y="1995786"/>
            <a:ext cx="0" cy="589359"/>
          </a:xfrm>
          <a:prstGeom prst="straightConnector1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3975" cap="flat" cmpd="sng" algn="ctr">
            <a:solidFill>
              <a:schemeClr val="accent4"/>
            </a:solidFill>
            <a:prstDash val="solid"/>
            <a:round/>
            <a:headEnd type="none" w="med" len="med"/>
            <a:tailEnd type="stealth" w="lg" len="lg"/>
          </a:ln>
          <a:effectLst/>
          <a:extLst/>
        </p:spPr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145354" y="3027164"/>
            <a:ext cx="1277938" cy="26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300" dirty="0">
                <a:latin typeface="Calibri" charset="0"/>
              </a:rPr>
              <a:t>Tumor </a:t>
            </a:r>
            <a:r>
              <a:rPr lang="en-US" sz="1300" dirty="0" smtClean="0">
                <a:latin typeface="Calibri" charset="0"/>
              </a:rPr>
              <a:t>expresses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388692" y="5250656"/>
            <a:ext cx="1931193" cy="66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300" dirty="0">
                <a:latin typeface="Calibri" charset="0"/>
              </a:rPr>
              <a:t>Tumor is killed by</a:t>
            </a:r>
          </a:p>
          <a:p>
            <a:r>
              <a:rPr lang="en-US" sz="1300" dirty="0" smtClean="0">
                <a:latin typeface="Calibri" charset="0"/>
              </a:rPr>
              <a:t>Killer T cells that recognize</a:t>
            </a:r>
            <a:endParaRPr lang="en-US" sz="1300" dirty="0">
              <a:latin typeface="Calibri" charset="0"/>
            </a:endParaRPr>
          </a:p>
          <a:p>
            <a:r>
              <a:rPr lang="en-US" sz="1300" dirty="0" smtClean="0">
                <a:latin typeface="Calibri" charset="0"/>
              </a:rPr>
              <a:t>MART</a:t>
            </a:r>
            <a:r>
              <a:rPr lang="en-US" sz="1300" dirty="0">
                <a:latin typeface="Calibri" charset="0"/>
              </a:rPr>
              <a:t>-1 as non-self</a:t>
            </a:r>
          </a:p>
        </p:txBody>
      </p: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3584154" y="962114"/>
            <a:ext cx="1500188" cy="375047"/>
            <a:chOff x="2616200" y="1143000"/>
            <a:chExt cx="2133600" cy="533400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>
              <a:off x="2616200" y="1676400"/>
              <a:ext cx="2133600" cy="0"/>
            </a:xfrm>
            <a:prstGeom prst="straightConnector1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539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/>
          </p:spPr>
        </p:cxnSp>
        <p:sp>
          <p:nvSpPr>
            <p:cNvPr id="22" name="TextBox 24"/>
            <p:cNvSpPr txBox="1">
              <a:spLocks noChangeArrowheads="1"/>
            </p:cNvSpPr>
            <p:nvPr/>
          </p:nvSpPr>
          <p:spPr bwMode="auto">
            <a:xfrm>
              <a:off x="3225800" y="1143000"/>
              <a:ext cx="946493" cy="415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300" dirty="0">
                  <a:latin typeface="Calibri" charset="0"/>
                </a:rPr>
                <a:t>6 years</a:t>
              </a: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55165" y="294680"/>
            <a:ext cx="1784137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2000" b="1" dirty="0">
                <a:latin typeface="Calibri" charset="0"/>
              </a:rPr>
              <a:t>Late metastasis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5594928" y="1968738"/>
            <a:ext cx="0" cy="589359"/>
          </a:xfrm>
          <a:prstGeom prst="straightConnector1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53975" cap="flat" cmpd="sng" algn="ctr">
            <a:solidFill>
              <a:schemeClr val="accent4"/>
            </a:solidFill>
            <a:prstDash val="solid"/>
            <a:round/>
            <a:headEnd type="none" w="med" len="med"/>
            <a:tailEnd type="stealth" w="lg" len="lg"/>
          </a:ln>
          <a:effectLst/>
          <a:extLst/>
        </p:spPr>
      </p:cxnSp>
      <p:grpSp>
        <p:nvGrpSpPr>
          <p:cNvPr id="33" name="Group 32"/>
          <p:cNvGrpSpPr/>
          <p:nvPr/>
        </p:nvGrpSpPr>
        <p:grpSpPr>
          <a:xfrm>
            <a:off x="4866809" y="2643796"/>
            <a:ext cx="1432560" cy="2423160"/>
            <a:chOff x="4866809" y="2643796"/>
            <a:chExt cx="1432560" cy="242316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6809" y="2643796"/>
              <a:ext cx="1432560" cy="2423160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5145777" y="3044235"/>
              <a:ext cx="1071563" cy="281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291" tIns="32146" rIns="64291" bIns="32146">
              <a:spAutoFit/>
            </a:bodyPr>
            <a:lstStyle/>
            <a:p>
              <a:r>
                <a:rPr lang="en-US" sz="1400" b="1" dirty="0" err="1">
                  <a:latin typeface="Calibri" charset="0"/>
                </a:rPr>
                <a:t>Tyrosinase</a:t>
              </a:r>
              <a:endParaRPr lang="en-US" sz="1400" b="1" dirty="0">
                <a:latin typeface="Calibri" charset="0"/>
              </a:endParaRPr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907896" y="3690553"/>
            <a:ext cx="1453035" cy="46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300" dirty="0" smtClean="0">
                <a:latin typeface="Calibri" charset="0"/>
              </a:rPr>
              <a:t>Now the tumor </a:t>
            </a:r>
            <a:endParaRPr lang="en-US" sz="1300" dirty="0">
              <a:latin typeface="Calibri" charset="0"/>
            </a:endParaRPr>
          </a:p>
          <a:p>
            <a:r>
              <a:rPr lang="en-US" sz="1300" dirty="0">
                <a:latin typeface="Calibri" charset="0"/>
              </a:rPr>
              <a:t>presents </a:t>
            </a:r>
            <a:r>
              <a:rPr lang="en-US" sz="1300" dirty="0" err="1">
                <a:latin typeface="Calibri" charset="0"/>
              </a:rPr>
              <a:t>tyrosinase</a:t>
            </a:r>
            <a:endParaRPr lang="en-US" sz="1300" dirty="0">
              <a:latin typeface="Calibri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084342" y="5149058"/>
            <a:ext cx="1931193" cy="665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300" dirty="0">
                <a:latin typeface="Calibri" charset="0"/>
              </a:rPr>
              <a:t>Tumor is killed by</a:t>
            </a:r>
          </a:p>
          <a:p>
            <a:r>
              <a:rPr lang="en-US" sz="1300" dirty="0" smtClean="0">
                <a:latin typeface="Calibri" charset="0"/>
              </a:rPr>
              <a:t>Killer T cells that recognize </a:t>
            </a:r>
          </a:p>
          <a:p>
            <a:r>
              <a:rPr lang="en-US" sz="1300" dirty="0" err="1" smtClean="0">
                <a:latin typeface="Calibri" charset="0"/>
              </a:rPr>
              <a:t>Tyrosinase</a:t>
            </a:r>
            <a:r>
              <a:rPr lang="en-US" sz="1300" dirty="0" smtClean="0">
                <a:latin typeface="Calibri" charset="0"/>
              </a:rPr>
              <a:t> </a:t>
            </a:r>
            <a:r>
              <a:rPr lang="en-US" sz="1300" dirty="0">
                <a:latin typeface="Calibri" charset="0"/>
              </a:rPr>
              <a:t>as non-self</a:t>
            </a:r>
          </a:p>
        </p:txBody>
      </p:sp>
      <p:grpSp>
        <p:nvGrpSpPr>
          <p:cNvPr id="28" name="Group 31"/>
          <p:cNvGrpSpPr>
            <a:grpSpLocks/>
          </p:cNvGrpSpPr>
          <p:nvPr/>
        </p:nvGrpSpPr>
        <p:grpSpPr bwMode="auto">
          <a:xfrm>
            <a:off x="6046787" y="962114"/>
            <a:ext cx="1500188" cy="375047"/>
            <a:chOff x="2616200" y="1143000"/>
            <a:chExt cx="2133600" cy="533400"/>
          </a:xfrm>
        </p:grpSpPr>
        <p:cxnSp>
          <p:nvCxnSpPr>
            <p:cNvPr id="29" name="Straight Arrow Connector 28"/>
            <p:cNvCxnSpPr/>
            <p:nvPr/>
          </p:nvCxnSpPr>
          <p:spPr bwMode="auto">
            <a:xfrm>
              <a:off x="2616200" y="1676400"/>
              <a:ext cx="2133600" cy="0"/>
            </a:xfrm>
            <a:prstGeom prst="straightConnector1">
              <a:avLst/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53975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/>
          </p:spPr>
        </p:cxnSp>
        <p:sp>
          <p:nvSpPr>
            <p:cNvPr id="30" name="TextBox 33"/>
            <p:cNvSpPr txBox="1">
              <a:spLocks noChangeArrowheads="1"/>
            </p:cNvSpPr>
            <p:nvPr/>
          </p:nvSpPr>
          <p:spPr bwMode="auto">
            <a:xfrm>
              <a:off x="3225800" y="1143000"/>
              <a:ext cx="946493" cy="415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300" dirty="0">
                  <a:latin typeface="Calibri" charset="0"/>
                </a:rPr>
                <a:t>5 years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46975" y="1152495"/>
            <a:ext cx="1455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Patient dies!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425388" y="2643796"/>
            <a:ext cx="1429512" cy="2374392"/>
            <a:chOff x="2425388" y="2643796"/>
            <a:chExt cx="1429512" cy="23743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25388" y="2643796"/>
              <a:ext cx="1429512" cy="2374392"/>
            </a:xfrm>
            <a:prstGeom prst="rect">
              <a:avLst/>
            </a:prstGeom>
          </p:spPr>
        </p:pic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2636652" y="2950438"/>
              <a:ext cx="1071563" cy="495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4291" tIns="32146" rIns="64291" bIns="32146">
              <a:spAutoFit/>
            </a:bodyPr>
            <a:lstStyle/>
            <a:p>
              <a:r>
                <a:rPr lang="en-US" sz="1400" b="1" dirty="0">
                  <a:latin typeface="Calibri" charset="0"/>
                </a:rPr>
                <a:t>MART-</a:t>
              </a:r>
              <a:r>
                <a:rPr lang="en-US" sz="1400" b="1" dirty="0" smtClean="0">
                  <a:latin typeface="Calibri" charset="0"/>
                </a:rPr>
                <a:t>1 and</a:t>
              </a:r>
              <a:endParaRPr lang="en-US" sz="1400" b="1" dirty="0">
                <a:latin typeface="Calibri" charset="0"/>
              </a:endParaRPr>
            </a:p>
            <a:p>
              <a:r>
                <a:rPr lang="en-US" sz="1400" b="1" dirty="0" err="1">
                  <a:latin typeface="Calibri" charset="0"/>
                </a:rPr>
                <a:t>Tyrosinase</a:t>
              </a:r>
              <a:endParaRPr lang="en-US" sz="1400" b="1" dirty="0">
                <a:latin typeface="Calibri" charset="0"/>
              </a:endParaRP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249200" y="3682604"/>
            <a:ext cx="1686172" cy="46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300" dirty="0" smtClean="0">
                <a:latin typeface="Calibri" charset="0"/>
              </a:rPr>
              <a:t>Tumor only presents</a:t>
            </a:r>
          </a:p>
          <a:p>
            <a:r>
              <a:rPr lang="en-US" sz="1300" dirty="0" smtClean="0">
                <a:latin typeface="Calibri" charset="0"/>
              </a:rPr>
              <a:t>MART</a:t>
            </a:r>
            <a:r>
              <a:rPr lang="en-US" sz="1300" dirty="0">
                <a:latin typeface="Calibri" charset="0"/>
              </a:rPr>
              <a:t>-</a:t>
            </a:r>
            <a:r>
              <a:rPr lang="en-US" sz="1300" dirty="0" smtClean="0">
                <a:latin typeface="Calibri" charset="0"/>
              </a:rPr>
              <a:t>1 on the surface</a:t>
            </a:r>
            <a:endParaRPr lang="en-US" sz="1300" dirty="0">
              <a:latin typeface="Calibri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299369" y="3090509"/>
            <a:ext cx="1277938" cy="26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91" tIns="32146" rIns="64291" bIns="32146">
            <a:spAutoFit/>
          </a:bodyPr>
          <a:lstStyle/>
          <a:p>
            <a:r>
              <a:rPr lang="en-US" sz="1300" dirty="0">
                <a:latin typeface="Calibri" charset="0"/>
              </a:rPr>
              <a:t>Tumor </a:t>
            </a:r>
            <a:r>
              <a:rPr lang="en-US" sz="1300" dirty="0" smtClean="0">
                <a:latin typeface="Calibri" charset="0"/>
              </a:rPr>
              <a:t>expresses</a:t>
            </a:r>
          </a:p>
        </p:txBody>
      </p:sp>
    </p:spTree>
    <p:extLst>
      <p:ext uri="{BB962C8B-B14F-4D97-AF65-F5344CB8AC3E}">
        <p14:creationId xmlns:p14="http://schemas.microsoft.com/office/powerpoint/2010/main" val="248288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9" grpId="0"/>
      <p:bldP spid="23" grpId="0"/>
      <p:bldP spid="27" grpId="0"/>
      <p:bldP spid="2" grpId="0"/>
      <p:bldP spid="18" grpId="0"/>
      <p:bldP spid="34" grpId="0"/>
      <p:bldP spid="3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natural killer cell is also on the team!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123" y="1865913"/>
            <a:ext cx="5563991" cy="3097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848" y="5414127"/>
            <a:ext cx="8689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n-lt"/>
              </a:rPr>
              <a:t>Natural killer cells use MHC-1 differently than</a:t>
            </a:r>
          </a:p>
          <a:p>
            <a:pPr algn="ctr"/>
            <a:r>
              <a:rPr lang="en-US" sz="3200" dirty="0" smtClean="0">
                <a:latin typeface="+mn-lt"/>
              </a:rPr>
              <a:t>killer T cells</a:t>
            </a:r>
          </a:p>
        </p:txBody>
      </p:sp>
    </p:spTree>
    <p:extLst>
      <p:ext uri="{BB962C8B-B14F-4D97-AF65-F5344CB8AC3E}">
        <p14:creationId xmlns:p14="http://schemas.microsoft.com/office/powerpoint/2010/main" val="300797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killer cells also have receptors that recognize MHC-1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067" y="1785914"/>
            <a:ext cx="2731008" cy="2974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83568" y="4398999"/>
            <a:ext cx="203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Inhibitory receptor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62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1549400"/>
            <a:ext cx="3374136" cy="3758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1" y="296333"/>
            <a:ext cx="8229600" cy="1143000"/>
          </a:xfrm>
        </p:spPr>
        <p:txBody>
          <a:bodyPr/>
          <a:lstStyle/>
          <a:p>
            <a:r>
              <a:rPr lang="en-US" dirty="0" smtClean="0"/>
              <a:t>As long as the inhibitory receptor is attached to MHC-1 the cell is safe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60806" y="5639825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cell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200394" y="4063998"/>
            <a:ext cx="171026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4705" y="2996273"/>
            <a:ext cx="203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Inhibitory receptor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39840" y="3911601"/>
            <a:ext cx="915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MHC-1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34631" y="3829667"/>
            <a:ext cx="140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Self antigen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3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55800" y="574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1871" y="5817344"/>
            <a:ext cx="86340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n-lt"/>
              </a:rPr>
              <a:t>As long as MHC-1 is engaged the cell is not killed!</a:t>
            </a:r>
            <a:endParaRPr lang="en-US" sz="32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734" y="1515530"/>
            <a:ext cx="3858768" cy="4151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2799" y="3655605"/>
            <a:ext cx="2937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+mj-lt"/>
              </a:rPr>
              <a:t>Abnormal self antigen</a:t>
            </a:r>
            <a:endParaRPr lang="en-US" sz="2400" dirty="0"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488267" y="3937237"/>
            <a:ext cx="13572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19241" y="3031736"/>
            <a:ext cx="203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Inhibitory receptor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96270" y="5439825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Tumor cell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2" y="287055"/>
            <a:ext cx="8650287" cy="1143000"/>
          </a:xfrm>
        </p:spPr>
        <p:txBody>
          <a:bodyPr/>
          <a:lstStyle/>
          <a:p>
            <a:r>
              <a:rPr lang="en-US" dirty="0" smtClean="0"/>
              <a:t>This is true whether MHC-1 is presenting ‘self’ or ‘abnormal-self’ antigens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05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90122">
            <a:off x="2684704" y="1337911"/>
            <a:ext cx="2731008" cy="29748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5800" y="574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3" y="203200"/>
            <a:ext cx="8229600" cy="11430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umor cells that are growing rapidly often stop making MHC-1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7886" y="3581607"/>
            <a:ext cx="368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Inhibitory receptor cannot engage!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6502" y="5623693"/>
            <a:ext cx="7696200" cy="87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latin typeface="+mn-lt"/>
              </a:rPr>
              <a:t>Now the natural killer cell can’t attach to MHC-1 and kills the tumor cell!</a:t>
            </a:r>
            <a:endParaRPr lang="en-US" sz="28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0666" y="4474110"/>
            <a:ext cx="1710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tumor cell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24948" y="4432697"/>
            <a:ext cx="3224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more MHC-1 on the tumor</a:t>
            </a:r>
          </a:p>
          <a:p>
            <a:r>
              <a:rPr lang="en-US" dirty="0"/>
              <a:t>c</a:t>
            </a:r>
            <a:r>
              <a:rPr lang="en-US" dirty="0" smtClean="0"/>
              <a:t>ell surface!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622" y="4070512"/>
            <a:ext cx="2874264" cy="11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32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3" y="541867"/>
            <a:ext cx="8229600" cy="1143000"/>
          </a:xfrm>
        </p:spPr>
        <p:txBody>
          <a:bodyPr/>
          <a:lstStyle/>
          <a:p>
            <a:r>
              <a:rPr lang="en-US" dirty="0" smtClean="0"/>
              <a:t>Killer T cells and Natural Killer cells kill 99% of all tumor cells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55800" y="5740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2044700"/>
            <a:ext cx="4477512" cy="2761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0" y="2044700"/>
            <a:ext cx="4477512" cy="2761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822" y="4522718"/>
            <a:ext cx="2874264" cy="11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4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419"/>
            <a:ext cx="8229600" cy="756821"/>
          </a:xfrm>
        </p:spPr>
        <p:txBody>
          <a:bodyPr/>
          <a:lstStyle/>
          <a:p>
            <a:r>
              <a:rPr lang="en-US" dirty="0" smtClean="0"/>
              <a:t>Activity</a:t>
            </a:r>
            <a:endParaRPr lang="en-US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idx="1"/>
          </p:nvPr>
        </p:nvSpPr>
        <p:spPr>
          <a:xfrm>
            <a:off x="183269" y="2041348"/>
            <a:ext cx="8392519" cy="261973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lvl="1" indent="0">
              <a:buNone/>
            </a:pPr>
            <a:endParaRPr lang="en-US" sz="3200" dirty="0" smtClean="0"/>
          </a:p>
          <a:p>
            <a:pPr marL="457200" lvl="1" indent="0">
              <a:buNone/>
            </a:pPr>
            <a:endParaRPr lang="en-US" dirty="0"/>
          </a:p>
          <a:p>
            <a:pPr marL="704850" lvl="1" indent="-304800"/>
            <a:endParaRPr lang="en-US" dirty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308" y="1218240"/>
            <a:ext cx="8686411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n-lt"/>
              </a:rPr>
              <a:t>Use this information to calculate the time frame in which an epithelial cell could become cancerous</a:t>
            </a:r>
            <a:endParaRPr lang="en-US" sz="2800" b="1" u="sng" dirty="0" smtClean="0">
              <a:latin typeface="+mn-lt"/>
            </a:endParaRPr>
          </a:p>
          <a:p>
            <a:pPr>
              <a:lnSpc>
                <a:spcPct val="150000"/>
              </a:lnSpc>
            </a:pPr>
            <a:endParaRPr lang="en-US" sz="2800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640259"/>
              </p:ext>
            </p:extLst>
          </p:nvPr>
        </p:nvGraphicFramePr>
        <p:xfrm>
          <a:off x="481655" y="2545203"/>
          <a:ext cx="8094133" cy="3435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49812"/>
                <a:gridCol w="2344321"/>
              </a:tblGrid>
              <a:tr h="490785">
                <a:tc>
                  <a:txBody>
                    <a:bodyPr/>
                    <a:lstStyle/>
                    <a:p>
                      <a:r>
                        <a:rPr lang="en-US" dirty="0" smtClean="0"/>
                        <a:t>How often</a:t>
                      </a:r>
                      <a:r>
                        <a:rPr lang="en-US" baseline="0" dirty="0" smtClean="0"/>
                        <a:t> does the cell duplicate?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Every 3 days</a:t>
                      </a:r>
                      <a:endParaRPr lang="en-US" dirty="0"/>
                    </a:p>
                  </a:txBody>
                  <a:tcPr/>
                </a:tc>
              </a:tr>
              <a:tr h="490785">
                <a:tc>
                  <a:txBody>
                    <a:bodyPr/>
                    <a:lstStyle/>
                    <a:p>
                      <a:r>
                        <a:rPr lang="en-US" dirty="0" smtClean="0"/>
                        <a:t>How many mutations accumulate</a:t>
                      </a:r>
                      <a:r>
                        <a:rPr lang="en-US" baseline="0" dirty="0" smtClean="0"/>
                        <a:t> at each duplication?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175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0785">
                <a:tc>
                  <a:txBody>
                    <a:bodyPr/>
                    <a:lstStyle/>
                    <a:p>
                      <a:r>
                        <a:rPr lang="en-US" dirty="0" smtClean="0"/>
                        <a:t>How many mutations</a:t>
                      </a:r>
                      <a:r>
                        <a:rPr lang="en-US" baseline="0" dirty="0" smtClean="0"/>
                        <a:t> does the cell accumulate a year?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22,000</a:t>
                      </a:r>
                      <a:endParaRPr lang="en-US" dirty="0"/>
                    </a:p>
                  </a:txBody>
                  <a:tcPr/>
                </a:tc>
              </a:tr>
              <a:tr h="490785">
                <a:tc>
                  <a:txBody>
                    <a:bodyPr/>
                    <a:lstStyle/>
                    <a:p>
                      <a:r>
                        <a:rPr lang="en-US" dirty="0" smtClean="0"/>
                        <a:t>How many bases are</a:t>
                      </a:r>
                      <a:r>
                        <a:rPr lang="en-US" baseline="0" dirty="0" smtClean="0"/>
                        <a:t> there in the human genome?</a:t>
                      </a:r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6.4 billion</a:t>
                      </a:r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490785">
                <a:tc>
                  <a:txBody>
                    <a:bodyPr/>
                    <a:lstStyle/>
                    <a:p>
                      <a:r>
                        <a:rPr lang="en-US" dirty="0" smtClean="0"/>
                        <a:t>How many of these bases code</a:t>
                      </a:r>
                      <a:r>
                        <a:rPr lang="en-US" baseline="0" dirty="0" smtClean="0"/>
                        <a:t> for genes?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</a:tr>
              <a:tr h="490785">
                <a:tc>
                  <a:txBody>
                    <a:bodyPr/>
                    <a:lstStyle/>
                    <a:p>
                      <a:r>
                        <a:rPr lang="en-US" dirty="0" smtClean="0"/>
                        <a:t>What proportion</a:t>
                      </a:r>
                      <a:r>
                        <a:rPr lang="en-US" baseline="0" dirty="0" smtClean="0"/>
                        <a:t> of the genes are oncogenes?</a:t>
                      </a:r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0.1%</a:t>
                      </a:r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  <a:tr h="490785">
                <a:tc>
                  <a:txBody>
                    <a:bodyPr/>
                    <a:lstStyle/>
                    <a:p>
                      <a:r>
                        <a:rPr lang="en-US" dirty="0" smtClean="0"/>
                        <a:t>Total number of cells</a:t>
                      </a:r>
                      <a:r>
                        <a:rPr lang="en-US" baseline="0" dirty="0" smtClean="0"/>
                        <a:t> in the adult human body</a:t>
                      </a:r>
                      <a:endParaRPr lang="en-US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x 10</a:t>
                      </a:r>
                      <a:r>
                        <a:rPr lang="en-US" baseline="30000" dirty="0" smtClean="0"/>
                        <a:t>14</a:t>
                      </a:r>
                      <a:endParaRPr lang="en-US" baseline="30000" dirty="0"/>
                    </a:p>
                  </a:txBody>
                  <a:tcP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29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Do Now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3919"/>
            <a:ext cx="8392519" cy="261973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r>
              <a:rPr lang="en-US" dirty="0" smtClean="0"/>
              <a:t>We’ve used the analogy of a cancer cell being a renegade in the community of cells. What in the body is acting as the police?</a:t>
            </a:r>
          </a:p>
          <a:p>
            <a:pPr marL="457200" lvl="1" indent="0">
              <a:buNone/>
            </a:pPr>
            <a:endParaRPr lang="en-US" sz="3200" dirty="0" smtClean="0"/>
          </a:p>
          <a:p>
            <a:pPr marL="457200" lvl="1" indent="0">
              <a:buNone/>
            </a:pPr>
            <a:endParaRPr lang="en-US" dirty="0"/>
          </a:p>
          <a:p>
            <a:pPr marL="704850" lvl="1" indent="-304800"/>
            <a:endParaRPr lang="en-US" dirty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0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 </a:t>
            </a:r>
            <a:r>
              <a:rPr lang="en-US" i="1" dirty="0" smtClean="0"/>
              <a:t> </a:t>
            </a:r>
            <a:r>
              <a:rPr lang="en-US" i="1" dirty="0"/>
              <a:t>What’s the time line for a cell to </a:t>
            </a:r>
            <a:r>
              <a:rPr lang="en-US" i="1" dirty="0" smtClean="0"/>
              <a:t>transform?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6" y="1600200"/>
            <a:ext cx="9533467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Time (in years)   </a:t>
            </a:r>
            <a:r>
              <a:rPr lang="en-US" sz="2800" dirty="0"/>
              <a:t>=    </a:t>
            </a:r>
            <a:r>
              <a:rPr lang="en-US" sz="2800" u="sng" dirty="0"/>
              <a:t>Genome size x fraction that is oncogenes</a:t>
            </a:r>
            <a:r>
              <a:rPr lang="en-US" sz="2800" dirty="0"/>
              <a:t>		</a:t>
            </a:r>
            <a:r>
              <a:rPr lang="en-US" sz="2800" dirty="0" smtClean="0"/>
              <a:t>					Yearly </a:t>
            </a:r>
            <a:r>
              <a:rPr lang="en-US" sz="2800" dirty="0"/>
              <a:t>mutation rate x </a:t>
            </a:r>
            <a:r>
              <a:rPr lang="en-US" sz="2800" dirty="0" smtClean="0"/>
              <a:t>cells </a:t>
            </a:r>
            <a:r>
              <a:rPr lang="en-US" sz="2800" dirty="0"/>
              <a:t>in body</a:t>
            </a:r>
          </a:p>
          <a:p>
            <a:pPr marL="0" indent="0">
              <a:buNone/>
            </a:pPr>
            <a:r>
              <a:rPr lang="en-US" b="1" dirty="0"/>
              <a:t>		</a:t>
            </a:r>
          </a:p>
          <a:p>
            <a:pPr marL="0" indent="0">
              <a:buNone/>
            </a:pPr>
            <a:r>
              <a:rPr lang="en-US" b="1" dirty="0" smtClean="0"/>
              <a:t>		</a:t>
            </a: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	</a:t>
            </a:r>
            <a:r>
              <a:rPr lang="en-US" u="sng" dirty="0" smtClean="0">
                <a:solidFill>
                  <a:srgbClr val="FF0000"/>
                </a:solidFill>
              </a:rPr>
              <a:t>= 	[</a:t>
            </a:r>
            <a:r>
              <a:rPr lang="en-US" u="sng" dirty="0">
                <a:solidFill>
                  <a:srgbClr val="FF0000"/>
                </a:solidFill>
              </a:rPr>
              <a:t>6.4 x 10</a:t>
            </a:r>
            <a:r>
              <a:rPr lang="en-US" u="sng" baseline="30000" dirty="0">
                <a:solidFill>
                  <a:srgbClr val="FF0000"/>
                </a:solidFill>
              </a:rPr>
              <a:t>9</a:t>
            </a:r>
            <a:r>
              <a:rPr lang="en-US" u="sng" dirty="0">
                <a:solidFill>
                  <a:srgbClr val="FF0000"/>
                </a:solidFill>
              </a:rPr>
              <a:t>] </a:t>
            </a:r>
            <a:r>
              <a:rPr lang="en-US" u="sng" dirty="0" smtClean="0">
                <a:solidFill>
                  <a:srgbClr val="FF0000"/>
                </a:solidFill>
              </a:rPr>
              <a:t>	x 0.00002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		   </a:t>
            </a:r>
            <a:r>
              <a:rPr lang="en-US" dirty="0" smtClean="0">
                <a:solidFill>
                  <a:srgbClr val="FF0000"/>
                </a:solidFill>
              </a:rPr>
              <a:t>				  22,000 x 10</a:t>
            </a:r>
            <a:r>
              <a:rPr lang="en-US" baseline="30000" dirty="0" smtClean="0">
                <a:solidFill>
                  <a:srgbClr val="FF0000"/>
                </a:solidFill>
              </a:rPr>
              <a:t>14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		</a:t>
            </a:r>
            <a:r>
              <a:rPr lang="en-US" dirty="0" smtClean="0">
                <a:solidFill>
                  <a:srgbClr val="FF0000"/>
                </a:solidFill>
              </a:rPr>
              <a:t>		5.8 </a:t>
            </a:r>
            <a:r>
              <a:rPr lang="en-US" dirty="0">
                <a:solidFill>
                  <a:srgbClr val="FF0000"/>
                </a:solidFill>
              </a:rPr>
              <a:t>x 10</a:t>
            </a:r>
            <a:r>
              <a:rPr lang="en-US" baseline="30000" dirty="0">
                <a:solidFill>
                  <a:srgbClr val="FF0000"/>
                </a:solidFill>
              </a:rPr>
              <a:t>-14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years/mutation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6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519"/>
            <a:ext cx="8229600" cy="2011362"/>
          </a:xfrm>
        </p:spPr>
        <p:txBody>
          <a:bodyPr/>
          <a:lstStyle/>
          <a:p>
            <a:r>
              <a:rPr lang="en-US" i="1" dirty="0"/>
              <a:t>How many </a:t>
            </a:r>
            <a:r>
              <a:rPr lang="en-US" i="1" dirty="0" smtClean="0"/>
              <a:t>seconds per mutation?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Convert </a:t>
            </a:r>
            <a:r>
              <a:rPr lang="en-US" dirty="0"/>
              <a:t>the number of years into seconds: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= 5.8 x 10</a:t>
            </a:r>
            <a:r>
              <a:rPr lang="en-US" baseline="30000" dirty="0">
                <a:solidFill>
                  <a:srgbClr val="FF0000"/>
                </a:solidFill>
              </a:rPr>
              <a:t>-14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(years/mutation) x 365 (days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smtClean="0">
                <a:solidFill>
                  <a:srgbClr val="FF0000"/>
                </a:solidFill>
              </a:rPr>
              <a:t>year) x 24 (</a:t>
            </a:r>
            <a:r>
              <a:rPr lang="en-US" dirty="0" err="1" smtClean="0">
                <a:solidFill>
                  <a:srgbClr val="FF0000"/>
                </a:solidFill>
              </a:rPr>
              <a:t>hrs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smtClean="0">
                <a:solidFill>
                  <a:srgbClr val="FF0000"/>
                </a:solidFill>
              </a:rPr>
              <a:t>day) x </a:t>
            </a:r>
            <a:r>
              <a:rPr lang="en-US" dirty="0">
                <a:solidFill>
                  <a:srgbClr val="FF0000"/>
                </a:solidFill>
              </a:rPr>
              <a:t>3600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secs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hr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1 mutation = </a:t>
            </a:r>
            <a:r>
              <a:rPr lang="en-US" dirty="0">
                <a:solidFill>
                  <a:srgbClr val="FF0000"/>
                </a:solidFill>
              </a:rPr>
              <a:t>1.8 x 10</a:t>
            </a:r>
            <a:r>
              <a:rPr lang="en-US" baseline="30000" dirty="0">
                <a:solidFill>
                  <a:srgbClr val="FF0000"/>
                </a:solidFill>
              </a:rPr>
              <a:t>-6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seconds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1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22562"/>
          </a:xfrm>
        </p:spPr>
        <p:txBody>
          <a:bodyPr/>
          <a:lstStyle/>
          <a:p>
            <a:r>
              <a:rPr lang="en-US" i="1" dirty="0" smtClean="0"/>
              <a:t>Assuming </a:t>
            </a:r>
            <a:r>
              <a:rPr lang="en-US" i="1" dirty="0"/>
              <a:t>3 mutations </a:t>
            </a:r>
            <a:r>
              <a:rPr lang="en-US" i="1" dirty="0" smtClean="0"/>
              <a:t>are </a:t>
            </a:r>
            <a:r>
              <a:rPr lang="en-US" i="1" dirty="0"/>
              <a:t>necessary for </a:t>
            </a:r>
            <a:r>
              <a:rPr lang="en-US" i="1" dirty="0" smtClean="0"/>
              <a:t>transformation, </a:t>
            </a:r>
            <a:r>
              <a:rPr lang="en-US" i="1" dirty="0"/>
              <a:t>how many seconds would it take to transform a cell?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4" y="1735667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= </a:t>
            </a:r>
            <a:r>
              <a:rPr lang="en-US" dirty="0">
                <a:solidFill>
                  <a:srgbClr val="FF0000"/>
                </a:solidFill>
              </a:rPr>
              <a:t>1.8 x 10</a:t>
            </a:r>
            <a:r>
              <a:rPr lang="en-US" baseline="30000" dirty="0">
                <a:solidFill>
                  <a:srgbClr val="FF0000"/>
                </a:solidFill>
              </a:rPr>
              <a:t>-6</a:t>
            </a:r>
            <a:r>
              <a:rPr lang="en-US" dirty="0">
                <a:solidFill>
                  <a:srgbClr val="FF0000"/>
                </a:solidFill>
              </a:rPr>
              <a:t> seconds/</a:t>
            </a:r>
            <a:r>
              <a:rPr lang="en-US" dirty="0" smtClean="0">
                <a:solidFill>
                  <a:srgbClr val="FF0000"/>
                </a:solidFill>
              </a:rPr>
              <a:t>mutation x </a:t>
            </a:r>
            <a:r>
              <a:rPr lang="en-US" dirty="0">
                <a:solidFill>
                  <a:srgbClr val="FF0000"/>
                </a:solidFill>
              </a:rPr>
              <a:t>3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Approximately 5 x 10</a:t>
            </a:r>
            <a:r>
              <a:rPr lang="en-US" baseline="30000" dirty="0" smtClean="0">
                <a:solidFill>
                  <a:srgbClr val="FF0000"/>
                </a:solidFill>
              </a:rPr>
              <a:t>-6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seconds/cell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One cell is transformed each 5 millionth of a second!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21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So…. </a:t>
            </a:r>
            <a:r>
              <a:rPr lang="en-US" i="1" dirty="0"/>
              <a:t>How many cells get transformed </a:t>
            </a:r>
            <a:r>
              <a:rPr lang="en-US" i="1" dirty="0" smtClean="0"/>
              <a:t>each second</a:t>
            </a:r>
            <a:r>
              <a:rPr lang="en-US" i="1" dirty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One cell each 5 millionth of a second</a:t>
            </a:r>
            <a:endParaRPr lang="en-US" baseline="30000" dirty="0" smtClean="0"/>
          </a:p>
          <a:p>
            <a:pPr marL="0" indent="0">
              <a:buNone/>
            </a:pPr>
            <a:r>
              <a:rPr lang="en-US" baseline="30000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x 10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baseline="30000" dirty="0" smtClean="0">
                <a:solidFill>
                  <a:srgbClr val="FF0000"/>
                </a:solidFill>
              </a:rPr>
              <a:t>6</a:t>
            </a:r>
            <a:r>
              <a:rPr lang="en-US" dirty="0" smtClean="0">
                <a:solidFill>
                  <a:srgbClr val="FF0000"/>
                </a:solidFill>
              </a:rPr>
              <a:t> seconds</a:t>
            </a:r>
            <a:r>
              <a:rPr lang="en-US" baseline="30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 1 cell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aseline="30000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1 second 		    = </a:t>
            </a:r>
            <a:r>
              <a:rPr lang="en-US" u="sng" dirty="0">
                <a:solidFill>
                  <a:srgbClr val="FF0000"/>
                </a:solidFill>
              </a:rPr>
              <a:t>	</a:t>
            </a:r>
            <a:r>
              <a:rPr lang="en-US" u="sng" dirty="0" smtClean="0">
                <a:solidFill>
                  <a:srgbClr val="FF0000"/>
                </a:solidFill>
              </a:rPr>
              <a:t>1 	cells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endParaRPr lang="en-US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		 </a:t>
            </a:r>
            <a:r>
              <a:rPr lang="en-US" dirty="0" smtClean="0">
                <a:solidFill>
                  <a:srgbClr val="FF0000"/>
                </a:solidFill>
              </a:rPr>
              <a:t>					5 </a:t>
            </a:r>
            <a:r>
              <a:rPr lang="en-US" dirty="0">
                <a:solidFill>
                  <a:srgbClr val="FF0000"/>
                </a:solidFill>
              </a:rPr>
              <a:t>x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-6</a:t>
            </a:r>
            <a:endParaRPr lang="en-US" baseline="30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aseline="30000" dirty="0" smtClean="0">
                <a:solidFill>
                  <a:srgbClr val="FF0000"/>
                </a:solidFill>
              </a:rPr>
              <a:t>													</a:t>
            </a:r>
            <a:r>
              <a:rPr lang="en-US" dirty="0" smtClean="0">
                <a:solidFill>
                  <a:srgbClr val="FF0000"/>
                </a:solidFill>
              </a:rPr>
              <a:t>= </a:t>
            </a:r>
            <a:r>
              <a:rPr lang="en-US" u="sng" baseline="30000" dirty="0" smtClean="0">
                <a:solidFill>
                  <a:srgbClr val="FF0000"/>
                </a:solidFill>
              </a:rPr>
              <a:t> </a:t>
            </a:r>
            <a:r>
              <a:rPr lang="en-US" u="sng" dirty="0" smtClean="0">
                <a:solidFill>
                  <a:srgbClr val="FF0000"/>
                </a:solidFill>
              </a:rPr>
              <a:t>10</a:t>
            </a:r>
            <a:r>
              <a:rPr lang="en-US" u="sng" baseline="30000" dirty="0" smtClean="0">
                <a:solidFill>
                  <a:srgbClr val="FF0000"/>
                </a:solidFill>
              </a:rPr>
              <a:t>6 </a:t>
            </a:r>
            <a:r>
              <a:rPr lang="en-US" u="sng" dirty="0" smtClean="0">
                <a:solidFill>
                  <a:srgbClr val="FF0000"/>
                </a:solidFill>
              </a:rPr>
              <a:t> cells</a:t>
            </a:r>
            <a:endParaRPr lang="en-US" u="sng" baseline="30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								5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Approximately 200,000 cells per second!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90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8050" y="297618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Wrap up: How does the immune system stop cancers?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655971"/>
            <a:ext cx="860285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Kills cells expressing non-self antigens.</a:t>
            </a:r>
          </a:p>
          <a:p>
            <a:endParaRPr lang="en-US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Activates immune cells to seek out cancer cells.</a:t>
            </a:r>
          </a:p>
          <a:p>
            <a:endParaRPr lang="en-US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Secretes antibodies/toxin/complement that kills cancer cells.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>
                <a:latin typeface="+mj-lt"/>
              </a:rPr>
              <a:t>Promotes apoptosis in cancer cells</a:t>
            </a:r>
            <a:r>
              <a:rPr lang="en-US" sz="2800" dirty="0"/>
              <a:t>.</a:t>
            </a:r>
          </a:p>
          <a:p>
            <a:endParaRPr lang="en-US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err="1" smtClean="0">
                <a:latin typeface="+mj-lt"/>
              </a:rPr>
              <a:t>Bosters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stroma</a:t>
            </a:r>
            <a:r>
              <a:rPr lang="en-US" sz="2800" dirty="0" smtClean="0">
                <a:latin typeface="+mj-lt"/>
              </a:rPr>
              <a:t> to prevent it signaling to promote cancer growth/migration 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73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8050" y="297618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Wrap up: How do cancer cells evade the immune system?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655971"/>
            <a:ext cx="860285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Kills non-self cells.</a:t>
            </a:r>
          </a:p>
          <a:p>
            <a:endParaRPr lang="en-US" sz="2800" dirty="0" smtClean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Cancer cells inhibit expression of MHC-1 and decrease expression of cancer antigens.</a:t>
            </a:r>
          </a:p>
          <a:p>
            <a:endParaRPr lang="en-US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Activates immune cells to seek out tumor cells.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Cancer cells activate apoptosis in immune cells.</a:t>
            </a:r>
          </a:p>
        </p:txBody>
      </p:sp>
    </p:spTree>
    <p:extLst>
      <p:ext uri="{BB962C8B-B14F-4D97-AF65-F5344CB8AC3E}">
        <p14:creationId xmlns:p14="http://schemas.microsoft.com/office/powerpoint/2010/main" val="29440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8050" y="297618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Wrap up: How do cancer cells evade the immune system?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655971"/>
            <a:ext cx="8602850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Promotes apoptosis in cancer cells.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Cancer cells mutate their own apoptosis mechanisms.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Secretes toxins/antibodies/complement that kills cancer cells.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Cancer cells secrete signals that prevent immune cells secreting toxins/antibodies/complement</a:t>
            </a:r>
            <a:endParaRPr lang="en-US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883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8050" y="297618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Wrap up: How do cancer cells evade the immune system?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655971"/>
            <a:ext cx="860285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 smtClean="0">
                <a:latin typeface="+mj-lt"/>
              </a:rPr>
              <a:t>Bolsters </a:t>
            </a:r>
            <a:r>
              <a:rPr lang="en-US" sz="2800" dirty="0" err="1" smtClean="0">
                <a:latin typeface="+mj-lt"/>
              </a:rPr>
              <a:t>stroma</a:t>
            </a:r>
            <a:r>
              <a:rPr lang="en-US" sz="2800" dirty="0" smtClean="0">
                <a:latin typeface="+mj-lt"/>
              </a:rPr>
              <a:t> to prevent it signaling to promote cancer growth/migration </a:t>
            </a:r>
          </a:p>
          <a:p>
            <a:pPr marL="342900" indent="-342900">
              <a:buFont typeface="Arial"/>
              <a:buChar char="•"/>
            </a:pPr>
            <a:endParaRPr lang="en-US" sz="2800" dirty="0" smtClean="0">
              <a:latin typeface="+mj-lt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Cancer cells signal immune cells to degrade </a:t>
            </a:r>
            <a:r>
              <a:rPr lang="en-US" sz="2800" dirty="0" err="1" smtClean="0">
                <a:solidFill>
                  <a:srgbClr val="FF0000"/>
                </a:solidFill>
                <a:latin typeface="+mj-lt"/>
              </a:rPr>
              <a:t>stroma</a:t>
            </a:r>
            <a:r>
              <a:rPr lang="en-US" sz="2800" dirty="0" smtClean="0">
                <a:solidFill>
                  <a:srgbClr val="FF0000"/>
                </a:solidFill>
                <a:latin typeface="+mj-lt"/>
              </a:rPr>
              <a:t>. This activates inflammation and promotes cancer proliferation. </a:t>
            </a: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0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up:</a:t>
            </a:r>
            <a:br>
              <a:rPr lang="en-US" dirty="0" smtClean="0"/>
            </a:br>
            <a:r>
              <a:rPr lang="en-US" dirty="0" smtClean="0"/>
              <a:t>The immune system-Catch 22!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9933"/>
            <a:ext cx="8229600" cy="45259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he immune system is essential in controlling tumors.</a:t>
            </a:r>
          </a:p>
          <a:p>
            <a:endParaRPr lang="en-US" dirty="0"/>
          </a:p>
          <a:p>
            <a:r>
              <a:rPr lang="en-US" dirty="0" smtClean="0">
                <a:latin typeface="+mj-lt"/>
              </a:rPr>
              <a:t>But an overactive immune system can lead to tumors. 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r>
              <a:rPr lang="en-US" dirty="0">
                <a:latin typeface="+mj-lt"/>
              </a:rPr>
              <a:t>C</a:t>
            </a:r>
            <a:r>
              <a:rPr lang="en-US" dirty="0" smtClean="0">
                <a:latin typeface="+mj-lt"/>
              </a:rPr>
              <a:t>hronic </a:t>
            </a:r>
            <a:r>
              <a:rPr lang="en-US" dirty="0">
                <a:latin typeface="+mj-lt"/>
              </a:rPr>
              <a:t>conditions such as infection or obesity, can cause chronic </a:t>
            </a:r>
            <a:r>
              <a:rPr lang="en-US" dirty="0" smtClean="0">
                <a:latin typeface="+mj-lt"/>
              </a:rPr>
              <a:t>inflammation.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06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678050" y="297618"/>
            <a:ext cx="82296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The immune system – Catch 22!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3591" y="2045430"/>
            <a:ext cx="45996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Transplant patients must take drugs that inhibit the immune system to prevent organ rejection.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j-lt"/>
              </a:rPr>
              <a:t>Steve Jobs died of a lung tumor 2 years after his liver transplant.</a:t>
            </a:r>
          </a:p>
          <a:p>
            <a:endParaRPr lang="en-US" sz="28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281" y="2025449"/>
            <a:ext cx="3637930" cy="2546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20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Do Now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43919"/>
            <a:ext cx="8392519" cy="261973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pPr marL="704850" lvl="1" indent="-304800"/>
            <a:endParaRPr lang="en-US" dirty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6368" y="1578186"/>
            <a:ext cx="8689357" cy="6740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+mn-lt"/>
              </a:rPr>
              <a:t>What is the function of our immune system?</a:t>
            </a:r>
          </a:p>
          <a:p>
            <a:endParaRPr lang="en-US" sz="3200" dirty="0" smtClean="0">
              <a:latin typeface="+mn-lt"/>
            </a:endParaRPr>
          </a:p>
          <a:p>
            <a:endParaRPr lang="en-US" sz="3200" dirty="0" smtClean="0">
              <a:latin typeface="+mn-l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+mn-lt"/>
              </a:rPr>
              <a:t>What does the immune system recognize as a </a:t>
            </a:r>
          </a:p>
          <a:p>
            <a:r>
              <a:rPr lang="en-US" sz="3200" dirty="0" smtClean="0">
                <a:latin typeface="+mn-lt"/>
              </a:rPr>
              <a:t>	threat that needs destroying?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dirty="0" smtClean="0">
                <a:latin typeface="+mn-lt"/>
              </a:rPr>
              <a:t>Pathogens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dirty="0" smtClean="0">
                <a:latin typeface="+mn-lt"/>
              </a:rPr>
              <a:t>Damaged cells and tissue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b="1" dirty="0" smtClean="0">
                <a:latin typeface="+mn-lt"/>
              </a:rPr>
              <a:t>Tumor cells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dirty="0" smtClean="0">
                <a:latin typeface="+mn-lt"/>
              </a:rPr>
              <a:t>Some transplanted tissues</a:t>
            </a:r>
          </a:p>
          <a:p>
            <a:endParaRPr lang="en-US" sz="2400" b="1" dirty="0" smtClean="0">
              <a:latin typeface="+mn-lt"/>
            </a:endParaRPr>
          </a:p>
          <a:p>
            <a:pPr marL="1371600" lvl="2" indent="-457200">
              <a:buFont typeface="Arial"/>
              <a:buChar char="•"/>
            </a:pPr>
            <a:endParaRPr lang="en-US" sz="2400" b="1" dirty="0" smtClean="0">
              <a:latin typeface="+mn-lt"/>
            </a:endParaRPr>
          </a:p>
          <a:p>
            <a:endParaRPr lang="en-US" sz="3200" dirty="0">
              <a:latin typeface="+mn-lt"/>
            </a:endParaRPr>
          </a:p>
          <a:p>
            <a:endParaRPr lang="en-US" sz="3200" dirty="0" smtClean="0">
              <a:latin typeface="+mn-lt"/>
            </a:endParaRPr>
          </a:p>
          <a:p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31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Carcinogens can be immunosuppressive!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7413"/>
            <a:ext cx="4118905" cy="3958750"/>
          </a:xfrm>
        </p:spPr>
        <p:txBody>
          <a:bodyPr/>
          <a:lstStyle/>
          <a:p>
            <a:r>
              <a:rPr lang="en-US" dirty="0" smtClean="0"/>
              <a:t>Nicotine in tobacco is immunosuppressive</a:t>
            </a:r>
          </a:p>
          <a:p>
            <a:r>
              <a:rPr lang="en-US" dirty="0" smtClean="0"/>
              <a:t>Coal tars and UVB radiation are used to treat psoriasis.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7428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6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419"/>
            <a:ext cx="8229600" cy="756821"/>
          </a:xfrm>
        </p:spPr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idx="1"/>
          </p:nvPr>
        </p:nvSpPr>
        <p:spPr>
          <a:xfrm>
            <a:off x="183269" y="2041348"/>
            <a:ext cx="8392519" cy="261973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lvl="1" indent="0">
              <a:buNone/>
            </a:pPr>
            <a:endParaRPr lang="en-US" sz="3200" dirty="0" smtClean="0"/>
          </a:p>
          <a:p>
            <a:pPr marL="457200" lvl="1" indent="0">
              <a:buNone/>
            </a:pPr>
            <a:endParaRPr lang="en-US" dirty="0"/>
          </a:p>
          <a:p>
            <a:pPr marL="704850" lvl="1" indent="-304800"/>
            <a:endParaRPr lang="en-US" dirty="0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7765" y="2643531"/>
            <a:ext cx="6751464" cy="218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n-lt"/>
              </a:rPr>
              <a:t>Read about how immunotherapy offers hope for new types of anti-cancer therapies.</a:t>
            </a:r>
            <a:endParaRPr lang="en-US" sz="3200" u="sng" dirty="0" smtClean="0">
              <a:latin typeface="+mn-lt"/>
            </a:endParaRPr>
          </a:p>
          <a:p>
            <a:pPr algn="ctr">
              <a:lnSpc>
                <a:spcPct val="150000"/>
              </a:lnSpc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57729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The immune system distinguishes ‘self’ from ‘non-self’ and ‘abnormal-self’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3" y="2731879"/>
            <a:ext cx="86893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n-lt"/>
              </a:rPr>
              <a:t>Self</a:t>
            </a:r>
            <a:r>
              <a:rPr lang="en-US" sz="3200" dirty="0" smtClean="0">
                <a:latin typeface="+mn-lt"/>
              </a:rPr>
              <a:t>: Our normal cells and tissues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200" b="1" dirty="0" smtClean="0">
                <a:latin typeface="+mn-lt"/>
              </a:rPr>
              <a:t>Non-self: </a:t>
            </a:r>
            <a:r>
              <a:rPr lang="en-US" sz="3200" dirty="0" smtClean="0">
                <a:latin typeface="+mn-lt"/>
              </a:rPr>
              <a:t>Anything not our normal cells and tissues</a:t>
            </a:r>
          </a:p>
          <a:p>
            <a:endParaRPr lang="en-US" sz="3200" dirty="0">
              <a:latin typeface="+mn-lt"/>
            </a:endParaRPr>
          </a:p>
          <a:p>
            <a:r>
              <a:rPr lang="en-US" sz="3200" b="1" dirty="0" smtClean="0">
                <a:latin typeface="+mn-lt"/>
              </a:rPr>
              <a:t>Abnormal self: </a:t>
            </a:r>
            <a:r>
              <a:rPr lang="en-US" sz="3200" dirty="0" smtClean="0">
                <a:latin typeface="+mn-lt"/>
              </a:rPr>
              <a:t>Our normal cells and tissues that 					   have changed in some way. 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20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4279"/>
            <a:ext cx="8449733" cy="1304388"/>
          </a:xfrm>
        </p:spPr>
        <p:txBody>
          <a:bodyPr/>
          <a:lstStyle/>
          <a:p>
            <a:r>
              <a:rPr lang="en-US" dirty="0" smtClean="0"/>
              <a:t>How does the immune system recognize pathogens as non-self? </a:t>
            </a:r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3958325" y="3657206"/>
            <a:ext cx="342741" cy="389860"/>
          </a:xfrm>
          <a:custGeom>
            <a:avLst/>
            <a:gdLst>
              <a:gd name="connsiteX0" fmla="*/ 156474 w 342741"/>
              <a:gd name="connsiteY0" fmla="*/ 85060 h 389860"/>
              <a:gd name="connsiteX1" fmla="*/ 241141 w 342741"/>
              <a:gd name="connsiteY1" fmla="*/ 34260 h 389860"/>
              <a:gd name="connsiteX2" fmla="*/ 291941 w 342741"/>
              <a:gd name="connsiteY2" fmla="*/ 394 h 389860"/>
              <a:gd name="connsiteX3" fmla="*/ 342741 w 342741"/>
              <a:gd name="connsiteY3" fmla="*/ 17327 h 389860"/>
              <a:gd name="connsiteX4" fmla="*/ 291941 w 342741"/>
              <a:gd name="connsiteY4" fmla="*/ 169727 h 389860"/>
              <a:gd name="connsiteX5" fmla="*/ 241141 w 342741"/>
              <a:gd name="connsiteY5" fmla="*/ 186660 h 389860"/>
              <a:gd name="connsiteX6" fmla="*/ 173407 w 342741"/>
              <a:gd name="connsiteY6" fmla="*/ 339060 h 389860"/>
              <a:gd name="connsiteX7" fmla="*/ 122607 w 342741"/>
              <a:gd name="connsiteY7" fmla="*/ 355994 h 389860"/>
              <a:gd name="connsiteX8" fmla="*/ 71807 w 342741"/>
              <a:gd name="connsiteY8" fmla="*/ 389860 h 389860"/>
              <a:gd name="connsiteX9" fmla="*/ 4074 w 342741"/>
              <a:gd name="connsiteY9" fmla="*/ 355994 h 389860"/>
              <a:gd name="connsiteX10" fmla="*/ 21007 w 342741"/>
              <a:gd name="connsiteY10" fmla="*/ 220527 h 389860"/>
              <a:gd name="connsiteX11" fmla="*/ 122607 w 342741"/>
              <a:gd name="connsiteY11" fmla="*/ 68127 h 389860"/>
              <a:gd name="connsiteX12" fmla="*/ 173407 w 342741"/>
              <a:gd name="connsiteY12" fmla="*/ 34260 h 389860"/>
              <a:gd name="connsiteX13" fmla="*/ 241141 w 342741"/>
              <a:gd name="connsiteY13" fmla="*/ 34260 h 38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741" h="389860">
                <a:moveTo>
                  <a:pt x="156474" y="85060"/>
                </a:moveTo>
                <a:cubicBezTo>
                  <a:pt x="184696" y="68127"/>
                  <a:pt x="213231" y="51704"/>
                  <a:pt x="241141" y="34260"/>
                </a:cubicBezTo>
                <a:cubicBezTo>
                  <a:pt x="258399" y="23474"/>
                  <a:pt x="271867" y="3740"/>
                  <a:pt x="291941" y="394"/>
                </a:cubicBezTo>
                <a:cubicBezTo>
                  <a:pt x="309547" y="-2540"/>
                  <a:pt x="325808" y="11683"/>
                  <a:pt x="342741" y="17327"/>
                </a:cubicBezTo>
                <a:cubicBezTo>
                  <a:pt x="334478" y="66900"/>
                  <a:pt x="337729" y="133097"/>
                  <a:pt x="291941" y="169727"/>
                </a:cubicBezTo>
                <a:cubicBezTo>
                  <a:pt x="278003" y="180877"/>
                  <a:pt x="258074" y="181016"/>
                  <a:pt x="241141" y="186660"/>
                </a:cubicBezTo>
                <a:cubicBezTo>
                  <a:pt x="230792" y="217706"/>
                  <a:pt x="210000" y="309786"/>
                  <a:pt x="173407" y="339060"/>
                </a:cubicBezTo>
                <a:cubicBezTo>
                  <a:pt x="159469" y="350210"/>
                  <a:pt x="138572" y="348012"/>
                  <a:pt x="122607" y="355994"/>
                </a:cubicBezTo>
                <a:cubicBezTo>
                  <a:pt x="104404" y="365095"/>
                  <a:pt x="88740" y="378571"/>
                  <a:pt x="71807" y="389860"/>
                </a:cubicBezTo>
                <a:cubicBezTo>
                  <a:pt x="49229" y="378571"/>
                  <a:pt x="11327" y="380172"/>
                  <a:pt x="4074" y="355994"/>
                </a:cubicBezTo>
                <a:cubicBezTo>
                  <a:pt x="-9002" y="312406"/>
                  <a:pt x="12866" y="265300"/>
                  <a:pt x="21007" y="220527"/>
                </a:cubicBezTo>
                <a:cubicBezTo>
                  <a:pt x="32198" y="158978"/>
                  <a:pt x="76009" y="106959"/>
                  <a:pt x="122607" y="68127"/>
                </a:cubicBezTo>
                <a:cubicBezTo>
                  <a:pt x="138241" y="55098"/>
                  <a:pt x="153839" y="39851"/>
                  <a:pt x="173407" y="34260"/>
                </a:cubicBezTo>
                <a:cubicBezTo>
                  <a:pt x="195116" y="28057"/>
                  <a:pt x="218563" y="34260"/>
                  <a:pt x="241141" y="34260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43" y="2579822"/>
            <a:ext cx="3979323" cy="2154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266" y="2296600"/>
            <a:ext cx="3038885" cy="3037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9662" y="5706534"/>
            <a:ext cx="2619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Bacterial structures</a:t>
            </a:r>
            <a:endParaRPr lang="en-US" sz="2400" dirty="0"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854200" y="4311256"/>
            <a:ext cx="0" cy="1361411"/>
          </a:xfrm>
          <a:prstGeom prst="line">
            <a:avLst/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657001" y="4277394"/>
            <a:ext cx="0" cy="1429140"/>
          </a:xfrm>
          <a:prstGeom prst="line">
            <a:avLst/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005668" y="3745715"/>
            <a:ext cx="0" cy="1825354"/>
          </a:xfrm>
          <a:prstGeom prst="line">
            <a:avLst/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862068" y="3583124"/>
            <a:ext cx="0" cy="2089543"/>
          </a:xfrm>
          <a:prstGeom prst="line">
            <a:avLst/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689934" y="3657206"/>
            <a:ext cx="0" cy="1960819"/>
          </a:xfrm>
          <a:prstGeom prst="line">
            <a:avLst/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926067" y="3898116"/>
            <a:ext cx="0" cy="1774551"/>
          </a:xfrm>
          <a:prstGeom prst="line">
            <a:avLst/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57001" y="5858934"/>
            <a:ext cx="2157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V</a:t>
            </a:r>
            <a:r>
              <a:rPr lang="en-US" sz="2400" dirty="0" smtClean="0">
                <a:latin typeface="+mj-lt"/>
              </a:rPr>
              <a:t>irus structures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026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89986" y="1744160"/>
            <a:ext cx="2507084" cy="3316665"/>
            <a:chOff x="5289986" y="1744160"/>
            <a:chExt cx="2507084" cy="3316665"/>
          </a:xfrm>
        </p:grpSpPr>
        <p:grpSp>
          <p:nvGrpSpPr>
            <p:cNvPr id="72" name="Group 71"/>
            <p:cNvGrpSpPr/>
            <p:nvPr/>
          </p:nvGrpSpPr>
          <p:grpSpPr>
            <a:xfrm>
              <a:off x="5289986" y="2540216"/>
              <a:ext cx="2507084" cy="2520609"/>
              <a:chOff x="4831177" y="2540216"/>
              <a:chExt cx="2507084" cy="2520609"/>
            </a:xfrm>
          </p:grpSpPr>
          <p:sp>
            <p:nvSpPr>
              <p:cNvPr id="70" name="Round Diagonal Corner Rectangle 69"/>
              <p:cNvSpPr/>
              <p:nvPr/>
            </p:nvSpPr>
            <p:spPr>
              <a:xfrm rot="18862390">
                <a:off x="4824414" y="2546979"/>
                <a:ext cx="2520609" cy="250708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736999" y="3359488"/>
                <a:ext cx="643467" cy="75531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 rot="2822910">
              <a:off x="7079703" y="2462171"/>
              <a:ext cx="47981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Gill Sans MT"/>
                  <a:cs typeface="Gill Sans MT"/>
                </a:rPr>
                <a:t>T</a:t>
              </a:r>
              <a:endParaRPr lang="en-US" sz="3200" b="1" dirty="0">
                <a:solidFill>
                  <a:srgbClr val="FF0000"/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300773" y="1744160"/>
              <a:ext cx="47981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Gill Sans MT"/>
                  <a:cs typeface="Gill Sans MT"/>
                </a:rPr>
                <a:t>T</a:t>
              </a:r>
              <a:endParaRPr lang="en-US" sz="3200" b="1" dirty="0">
                <a:solidFill>
                  <a:srgbClr val="FF0000"/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9300136">
              <a:off x="5589584" y="2370678"/>
              <a:ext cx="47981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Gill Sans MT"/>
                  <a:cs typeface="Gill Sans MT"/>
                </a:rPr>
                <a:t>T</a:t>
              </a:r>
              <a:endParaRPr lang="en-US" sz="3200" b="1" dirty="0">
                <a:solidFill>
                  <a:srgbClr val="FF0000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621052" y="5855840"/>
            <a:ext cx="3288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P</a:t>
            </a:r>
            <a:r>
              <a:rPr lang="en-US" sz="2800" dirty="0" smtClean="0">
                <a:latin typeface="+mn-lt"/>
              </a:rPr>
              <a:t>roteins are mutated</a:t>
            </a:r>
            <a:endParaRPr lang="en-US" sz="2800" dirty="0">
              <a:latin typeface="+mn-lt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508014" y="252943"/>
            <a:ext cx="8229600" cy="1143000"/>
          </a:xfrm>
        </p:spPr>
        <p:txBody>
          <a:bodyPr/>
          <a:lstStyle/>
          <a:p>
            <a:r>
              <a:rPr lang="en-US" dirty="0" smtClean="0"/>
              <a:t>How can normal cells become ‘abnormal-self? 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00523" y="1837280"/>
            <a:ext cx="1773343" cy="3804232"/>
            <a:chOff x="800523" y="1837280"/>
            <a:chExt cx="1773343" cy="3804232"/>
          </a:xfrm>
        </p:grpSpPr>
        <p:grpSp>
          <p:nvGrpSpPr>
            <p:cNvPr id="32" name="Group 31"/>
            <p:cNvGrpSpPr/>
            <p:nvPr/>
          </p:nvGrpSpPr>
          <p:grpSpPr>
            <a:xfrm>
              <a:off x="800523" y="2057881"/>
              <a:ext cx="1773343" cy="3583631"/>
              <a:chOff x="800523" y="2057881"/>
              <a:chExt cx="1773343" cy="3583631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800523" y="2057881"/>
                <a:ext cx="1773343" cy="358363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405468" y="3379983"/>
                <a:ext cx="643467" cy="75531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174345" y="1837280"/>
              <a:ext cx="218364" cy="368440"/>
              <a:chOff x="4430559" y="2432629"/>
              <a:chExt cx="840074" cy="1606021"/>
            </a:xfrm>
            <a:solidFill>
              <a:srgbClr val="00FF00"/>
            </a:solidFill>
          </p:grpSpPr>
          <p:sp>
            <p:nvSpPr>
              <p:cNvPr id="38" name="Rectangle 37"/>
              <p:cNvSpPr/>
              <p:nvPr/>
            </p:nvSpPr>
            <p:spPr>
              <a:xfrm>
                <a:off x="4634643" y="2808236"/>
                <a:ext cx="224868" cy="123041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430559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5400000" flipH="1">
                <a:off x="4850596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1539290" y="1837280"/>
              <a:ext cx="218364" cy="368440"/>
              <a:chOff x="4430559" y="2432629"/>
              <a:chExt cx="840074" cy="1606021"/>
            </a:xfrm>
            <a:solidFill>
              <a:srgbClr val="00FF00"/>
            </a:solidFill>
          </p:grpSpPr>
          <p:sp>
            <p:nvSpPr>
              <p:cNvPr id="43" name="Rectangle 42"/>
              <p:cNvSpPr/>
              <p:nvPr/>
            </p:nvSpPr>
            <p:spPr>
              <a:xfrm>
                <a:off x="4634643" y="2808236"/>
                <a:ext cx="224868" cy="123041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430559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5400000" flipH="1">
                <a:off x="4850596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945685" y="1837280"/>
              <a:ext cx="218364" cy="368440"/>
              <a:chOff x="4430559" y="2432629"/>
              <a:chExt cx="840074" cy="1606021"/>
            </a:xfrm>
            <a:solidFill>
              <a:srgbClr val="00FF00"/>
            </a:solidFill>
          </p:grpSpPr>
          <p:sp>
            <p:nvSpPr>
              <p:cNvPr id="47" name="Rectangle 46"/>
              <p:cNvSpPr/>
              <p:nvPr/>
            </p:nvSpPr>
            <p:spPr>
              <a:xfrm>
                <a:off x="4634643" y="2808236"/>
                <a:ext cx="224868" cy="123041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430559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5400000" flipH="1">
                <a:off x="4850596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Right Arrow 34"/>
          <p:cNvSpPr/>
          <p:nvPr/>
        </p:nvSpPr>
        <p:spPr>
          <a:xfrm>
            <a:off x="3132666" y="3513663"/>
            <a:ext cx="1439334" cy="60113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07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 Diagonal Corner Rectangle 70"/>
          <p:cNvSpPr/>
          <p:nvPr/>
        </p:nvSpPr>
        <p:spPr>
          <a:xfrm rot="18862390">
            <a:off x="5959782" y="2675758"/>
            <a:ext cx="2520609" cy="2507084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06093" y="5805041"/>
            <a:ext cx="7039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+mn-lt"/>
              </a:rPr>
              <a:t>P</a:t>
            </a:r>
            <a:r>
              <a:rPr lang="en-US" sz="2800" dirty="0" smtClean="0">
                <a:latin typeface="+mn-lt"/>
              </a:rPr>
              <a:t>roteins are expressed when they shouldn’t be </a:t>
            </a:r>
            <a:endParaRPr lang="en-US" sz="2800" dirty="0">
              <a:latin typeface="+mn-lt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normal cells become ‘abnormal-self? 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00523" y="1837280"/>
            <a:ext cx="1773343" cy="3804232"/>
            <a:chOff x="800523" y="1837280"/>
            <a:chExt cx="1773343" cy="3804232"/>
          </a:xfrm>
        </p:grpSpPr>
        <p:grpSp>
          <p:nvGrpSpPr>
            <p:cNvPr id="32" name="Group 31"/>
            <p:cNvGrpSpPr/>
            <p:nvPr/>
          </p:nvGrpSpPr>
          <p:grpSpPr>
            <a:xfrm>
              <a:off x="800523" y="2057881"/>
              <a:ext cx="1773343" cy="3583631"/>
              <a:chOff x="800523" y="2057881"/>
              <a:chExt cx="1773343" cy="3583631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800523" y="2057881"/>
                <a:ext cx="1773343" cy="358363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405468" y="3379983"/>
                <a:ext cx="643467" cy="755311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174345" y="1837280"/>
              <a:ext cx="218364" cy="368440"/>
              <a:chOff x="4430559" y="2432629"/>
              <a:chExt cx="840074" cy="1606021"/>
            </a:xfrm>
            <a:solidFill>
              <a:srgbClr val="00FF00"/>
            </a:solidFill>
          </p:grpSpPr>
          <p:sp>
            <p:nvSpPr>
              <p:cNvPr id="38" name="Rectangle 37"/>
              <p:cNvSpPr/>
              <p:nvPr/>
            </p:nvSpPr>
            <p:spPr>
              <a:xfrm>
                <a:off x="4634643" y="2808236"/>
                <a:ext cx="224868" cy="123041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430559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 rot="5400000" flipH="1">
                <a:off x="4850596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1539290" y="1837280"/>
              <a:ext cx="218364" cy="368440"/>
              <a:chOff x="4430559" y="2432629"/>
              <a:chExt cx="840074" cy="1606021"/>
            </a:xfrm>
            <a:solidFill>
              <a:srgbClr val="00FF00"/>
            </a:solidFill>
          </p:grpSpPr>
          <p:sp>
            <p:nvSpPr>
              <p:cNvPr id="43" name="Rectangle 42"/>
              <p:cNvSpPr/>
              <p:nvPr/>
            </p:nvSpPr>
            <p:spPr>
              <a:xfrm>
                <a:off x="4634643" y="2808236"/>
                <a:ext cx="224868" cy="123041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430559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 rot="5400000" flipH="1">
                <a:off x="4850596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945685" y="1837280"/>
              <a:ext cx="218364" cy="368440"/>
              <a:chOff x="4430559" y="2432629"/>
              <a:chExt cx="840074" cy="1606021"/>
            </a:xfrm>
            <a:solidFill>
              <a:srgbClr val="00FF00"/>
            </a:solidFill>
          </p:grpSpPr>
          <p:sp>
            <p:nvSpPr>
              <p:cNvPr id="47" name="Rectangle 46"/>
              <p:cNvSpPr/>
              <p:nvPr/>
            </p:nvSpPr>
            <p:spPr>
              <a:xfrm>
                <a:off x="4634643" y="2808236"/>
                <a:ext cx="224868" cy="123041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430559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5400000" flipH="1">
                <a:off x="4850596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2" name="Oval 51"/>
          <p:cNvSpPr/>
          <p:nvPr/>
        </p:nvSpPr>
        <p:spPr>
          <a:xfrm>
            <a:off x="6942656" y="3441033"/>
            <a:ext cx="643467" cy="75531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 rot="18720000">
            <a:off x="6594654" y="2429938"/>
            <a:ext cx="218364" cy="368440"/>
            <a:chOff x="4430559" y="2432629"/>
            <a:chExt cx="840074" cy="1606021"/>
          </a:xfrm>
          <a:solidFill>
            <a:srgbClr val="00FF00"/>
          </a:solidFill>
        </p:grpSpPr>
        <p:sp>
          <p:nvSpPr>
            <p:cNvPr id="54" name="Rectangle 53"/>
            <p:cNvSpPr/>
            <p:nvPr/>
          </p:nvSpPr>
          <p:spPr>
            <a:xfrm>
              <a:off x="4634643" y="2808236"/>
              <a:ext cx="224868" cy="1230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2235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430559" y="2432629"/>
              <a:ext cx="224868" cy="615207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2235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 rot="5400000" flipH="1">
              <a:off x="4850596" y="2432629"/>
              <a:ext cx="224868" cy="615207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2235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7095063" y="1989680"/>
            <a:ext cx="218364" cy="368440"/>
            <a:chOff x="4430559" y="2432629"/>
            <a:chExt cx="840074" cy="1606021"/>
          </a:xfrm>
          <a:solidFill>
            <a:srgbClr val="00FF00"/>
          </a:solidFill>
        </p:grpSpPr>
        <p:sp>
          <p:nvSpPr>
            <p:cNvPr id="58" name="Rectangle 57"/>
            <p:cNvSpPr/>
            <p:nvPr/>
          </p:nvSpPr>
          <p:spPr>
            <a:xfrm>
              <a:off x="4634643" y="2808236"/>
              <a:ext cx="224868" cy="1230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2235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430559" y="2432629"/>
              <a:ext cx="224868" cy="615207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2235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 rot="5400000" flipH="1">
              <a:off x="4850596" y="2432629"/>
              <a:ext cx="224868" cy="615207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2235"/>
                </a:solidFill>
              </a:endParaRPr>
            </a:p>
          </p:txBody>
        </p:sp>
      </p:grpSp>
      <p:sp>
        <p:nvSpPr>
          <p:cNvPr id="35" name="Right Arrow 34"/>
          <p:cNvSpPr/>
          <p:nvPr/>
        </p:nvSpPr>
        <p:spPr>
          <a:xfrm>
            <a:off x="3115733" y="3412064"/>
            <a:ext cx="2794000" cy="72813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027268" y="3132660"/>
            <a:ext cx="3513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Gill Sans MT"/>
                <a:cs typeface="Gill Sans MT"/>
              </a:rPr>
              <a:t>t</a:t>
            </a:r>
            <a:endParaRPr lang="en-US" sz="3200" b="1" dirty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79668" y="3911581"/>
            <a:ext cx="3513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Gill Sans MT"/>
                <a:cs typeface="Gill Sans MT"/>
              </a:rPr>
              <a:t>t</a:t>
            </a:r>
            <a:endParaRPr lang="en-US" sz="3200" b="1" dirty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365931" y="3403591"/>
            <a:ext cx="3513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Gill Sans MT"/>
                <a:cs typeface="Gill Sans MT"/>
              </a:rPr>
              <a:t>t</a:t>
            </a:r>
            <a:endParaRPr lang="en-US" sz="3200" b="1" dirty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739410" y="3403591"/>
            <a:ext cx="3513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Gill Sans MT"/>
                <a:cs typeface="Gill Sans MT"/>
              </a:rPr>
              <a:t>t</a:t>
            </a:r>
            <a:endParaRPr lang="en-US" sz="3200" b="1" dirty="0">
              <a:latin typeface="Gill Sans MT"/>
              <a:cs typeface="Gill Sans M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857944" y="3826919"/>
            <a:ext cx="3513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Gill Sans MT"/>
                <a:cs typeface="Gill Sans MT"/>
              </a:rPr>
              <a:t>t</a:t>
            </a:r>
            <a:endParaRPr lang="en-US" sz="3200" b="1" dirty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sp>
        <p:nvSpPr>
          <p:cNvPr id="67" name="TextBox 66"/>
          <p:cNvSpPr txBox="1"/>
          <p:nvPr/>
        </p:nvSpPr>
        <p:spPr>
          <a:xfrm rot="1857972">
            <a:off x="7599484" y="3776120"/>
            <a:ext cx="3513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Gill Sans MT"/>
                <a:cs typeface="Gill Sans MT"/>
              </a:rPr>
              <a:t>t</a:t>
            </a:r>
            <a:endParaRPr lang="en-US" sz="3200" b="1" dirty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grpSp>
        <p:nvGrpSpPr>
          <p:cNvPr id="76" name="Group 75"/>
          <p:cNvGrpSpPr/>
          <p:nvPr/>
        </p:nvGrpSpPr>
        <p:grpSpPr>
          <a:xfrm rot="3300000">
            <a:off x="7593704" y="2446874"/>
            <a:ext cx="218364" cy="368440"/>
            <a:chOff x="4430559" y="2432629"/>
            <a:chExt cx="840074" cy="1606021"/>
          </a:xfrm>
          <a:solidFill>
            <a:srgbClr val="00FF00"/>
          </a:solidFill>
        </p:grpSpPr>
        <p:sp>
          <p:nvSpPr>
            <p:cNvPr id="77" name="Rectangle 76"/>
            <p:cNvSpPr/>
            <p:nvPr/>
          </p:nvSpPr>
          <p:spPr>
            <a:xfrm>
              <a:off x="4634643" y="2808236"/>
              <a:ext cx="224868" cy="1230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2235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430559" y="2432629"/>
              <a:ext cx="224868" cy="615207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2235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 rot="5400000" flipH="1">
              <a:off x="4850596" y="2432629"/>
              <a:ext cx="224868" cy="615207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223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50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2" grpId="0"/>
      <p:bldP spid="42" grpId="0"/>
      <p:bldP spid="50" grpId="0"/>
      <p:bldP spid="65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560" y="3128426"/>
            <a:ext cx="1810512" cy="13258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7137" y="5805041"/>
            <a:ext cx="5572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The killer T cell attacks the tumor cell</a:t>
            </a:r>
            <a:endParaRPr lang="en-US" sz="2800" dirty="0">
              <a:latin typeface="+mn-lt"/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Killer T-cells recognize fragments of abnormal-self proteins</a:t>
            </a:r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1540345" y="1989680"/>
            <a:ext cx="2507084" cy="3199924"/>
            <a:chOff x="6000411" y="1989680"/>
            <a:chExt cx="2507084" cy="3199924"/>
          </a:xfrm>
        </p:grpSpPr>
        <p:sp>
          <p:nvSpPr>
            <p:cNvPr id="90" name="Round Diagonal Corner Rectangle 89"/>
            <p:cNvSpPr/>
            <p:nvPr/>
          </p:nvSpPr>
          <p:spPr>
            <a:xfrm rot="18862390">
              <a:off x="5993648" y="2675758"/>
              <a:ext cx="2520609" cy="250708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6942656" y="3441033"/>
              <a:ext cx="643467" cy="75531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/>
            <p:cNvGrpSpPr/>
            <p:nvPr/>
          </p:nvGrpSpPr>
          <p:grpSpPr>
            <a:xfrm rot="18720000">
              <a:off x="6594654" y="2429938"/>
              <a:ext cx="218364" cy="368440"/>
              <a:chOff x="4430559" y="2432629"/>
              <a:chExt cx="840074" cy="1606021"/>
            </a:xfrm>
            <a:solidFill>
              <a:srgbClr val="00FF00"/>
            </a:solidFill>
          </p:grpSpPr>
          <p:sp>
            <p:nvSpPr>
              <p:cNvPr id="107" name="Rectangle 106"/>
              <p:cNvSpPr/>
              <p:nvPr/>
            </p:nvSpPr>
            <p:spPr>
              <a:xfrm>
                <a:off x="4634643" y="2808236"/>
                <a:ext cx="224868" cy="123041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42235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4430559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42235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 rot="5400000" flipH="1">
                <a:off x="4850596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42235"/>
                  </a:solidFill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095063" y="1989680"/>
              <a:ext cx="218364" cy="368440"/>
              <a:chOff x="4430559" y="2432629"/>
              <a:chExt cx="840074" cy="1606021"/>
            </a:xfrm>
            <a:solidFill>
              <a:srgbClr val="00FF00"/>
            </a:solidFill>
          </p:grpSpPr>
          <p:sp>
            <p:nvSpPr>
              <p:cNvPr id="104" name="Rectangle 103"/>
              <p:cNvSpPr/>
              <p:nvPr/>
            </p:nvSpPr>
            <p:spPr>
              <a:xfrm>
                <a:off x="4634643" y="2808236"/>
                <a:ext cx="224868" cy="123041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42235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4430559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42235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 rot="5400000" flipH="1">
                <a:off x="4850596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42235"/>
                  </a:solidFill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7027268" y="3132660"/>
              <a:ext cx="3513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Gill Sans MT"/>
                  <a:cs typeface="Gill Sans MT"/>
                </a:rPr>
                <a:t>t</a:t>
              </a:r>
              <a:endParaRPr lang="en-US" sz="3200" b="1" dirty="0">
                <a:latin typeface="Gill Sans MT"/>
                <a:cs typeface="Gill Sans MT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179668" y="3911581"/>
              <a:ext cx="3513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00"/>
                  </a:solidFill>
                  <a:latin typeface="Gill Sans MT"/>
                  <a:cs typeface="Gill Sans MT"/>
                </a:rPr>
                <a:t>t</a:t>
              </a:r>
              <a:endParaRPr lang="en-US" sz="3200" b="1" dirty="0">
                <a:solidFill>
                  <a:srgbClr val="000000"/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7365931" y="3403591"/>
              <a:ext cx="3513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00"/>
                  </a:solidFill>
                  <a:latin typeface="Gill Sans MT"/>
                  <a:cs typeface="Gill Sans MT"/>
                </a:rPr>
                <a:t>t</a:t>
              </a:r>
              <a:endParaRPr lang="en-US" sz="3200" b="1" dirty="0">
                <a:solidFill>
                  <a:srgbClr val="000000"/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739410" y="3403591"/>
              <a:ext cx="3513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00"/>
                  </a:solidFill>
                  <a:latin typeface="Gill Sans MT"/>
                  <a:cs typeface="Gill Sans MT"/>
                </a:rPr>
                <a:t>t</a:t>
              </a:r>
              <a:endParaRPr lang="en-US" sz="3200" b="1" dirty="0">
                <a:solidFill>
                  <a:srgbClr val="000000"/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857944" y="3826919"/>
              <a:ext cx="3513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00"/>
                  </a:solidFill>
                  <a:latin typeface="Gill Sans MT"/>
                  <a:cs typeface="Gill Sans MT"/>
                </a:rPr>
                <a:t>t</a:t>
              </a:r>
              <a:endParaRPr lang="en-US" sz="3200" b="1" dirty="0">
                <a:solidFill>
                  <a:srgbClr val="000000"/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 rot="1857972">
              <a:off x="7599484" y="3776120"/>
              <a:ext cx="35137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00"/>
                  </a:solidFill>
                  <a:latin typeface="Gill Sans MT"/>
                  <a:cs typeface="Gill Sans MT"/>
                </a:rPr>
                <a:t>t</a:t>
              </a:r>
              <a:endParaRPr lang="en-US" sz="3200" b="1" dirty="0">
                <a:solidFill>
                  <a:srgbClr val="000000"/>
                </a:solidFill>
                <a:latin typeface="Gill Sans MT"/>
                <a:cs typeface="Gill Sans MT"/>
              </a:endParaRPr>
            </a:p>
          </p:txBody>
        </p:sp>
        <p:grpSp>
          <p:nvGrpSpPr>
            <p:cNvPr id="100" name="Group 99"/>
            <p:cNvGrpSpPr/>
            <p:nvPr/>
          </p:nvGrpSpPr>
          <p:grpSpPr>
            <a:xfrm rot="3300000">
              <a:off x="7593704" y="2446874"/>
              <a:ext cx="218364" cy="368440"/>
              <a:chOff x="4430559" y="2432629"/>
              <a:chExt cx="840074" cy="1606021"/>
            </a:xfrm>
            <a:solidFill>
              <a:srgbClr val="00FF00"/>
            </a:solidFill>
          </p:grpSpPr>
          <p:sp>
            <p:nvSpPr>
              <p:cNvPr id="101" name="Rectangle 100"/>
              <p:cNvSpPr/>
              <p:nvPr/>
            </p:nvSpPr>
            <p:spPr>
              <a:xfrm>
                <a:off x="4634643" y="2808236"/>
                <a:ext cx="224868" cy="1230414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42235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4430559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42235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 rot="5400000" flipH="1">
                <a:off x="4850596" y="2432629"/>
                <a:ext cx="224868" cy="615207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42235"/>
                  </a:solidFill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713891" y="3448406"/>
            <a:ext cx="694481" cy="646331"/>
            <a:chOff x="3713891" y="3448406"/>
            <a:chExt cx="694481" cy="646331"/>
          </a:xfrm>
        </p:grpSpPr>
        <p:sp>
          <p:nvSpPr>
            <p:cNvPr id="113" name="TextBox 112"/>
            <p:cNvSpPr txBox="1"/>
            <p:nvPr/>
          </p:nvSpPr>
          <p:spPr>
            <a:xfrm>
              <a:off x="3713891" y="3448406"/>
              <a:ext cx="4467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accent4">
                      <a:lumMod val="75000"/>
                    </a:schemeClr>
                  </a:solidFill>
                  <a:latin typeface="Gill Sans MT"/>
                  <a:cs typeface="Gill Sans MT"/>
                </a:rPr>
                <a:t>C</a:t>
              </a:r>
              <a:endParaRPr lang="en-US" sz="3600" b="1" dirty="0">
                <a:solidFill>
                  <a:schemeClr val="accent4">
                    <a:lumMod val="75000"/>
                  </a:schemeClr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 rot="5247497">
              <a:off x="3933622" y="3530302"/>
              <a:ext cx="36472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00"/>
                  </a:solidFill>
                  <a:latin typeface="Gill Sans MT"/>
                  <a:cs typeface="Gill Sans MT"/>
                </a:rPr>
                <a:t>I</a:t>
              </a:r>
              <a:endParaRPr lang="en-US" sz="3200" b="1" dirty="0">
                <a:solidFill>
                  <a:srgbClr val="000000"/>
                </a:solidFill>
                <a:latin typeface="Gill Sans MT"/>
                <a:cs typeface="Gill Sans MT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2642403" y="4599396"/>
            <a:ext cx="694481" cy="646331"/>
            <a:chOff x="4805161" y="3434586"/>
            <a:chExt cx="694481" cy="646331"/>
          </a:xfrm>
        </p:grpSpPr>
        <p:sp>
          <p:nvSpPr>
            <p:cNvPr id="118" name="TextBox 117"/>
            <p:cNvSpPr txBox="1"/>
            <p:nvPr/>
          </p:nvSpPr>
          <p:spPr>
            <a:xfrm>
              <a:off x="4805161" y="3434586"/>
              <a:ext cx="4467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accent4">
                      <a:lumMod val="75000"/>
                    </a:schemeClr>
                  </a:solidFill>
                  <a:latin typeface="Gill Sans MT"/>
                  <a:cs typeface="Gill Sans MT"/>
                </a:rPr>
                <a:t>C</a:t>
              </a:r>
              <a:endParaRPr lang="en-US" sz="3600" b="1" dirty="0">
                <a:solidFill>
                  <a:schemeClr val="accent4">
                    <a:lumMod val="75000"/>
                  </a:schemeClr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 rot="5247497">
              <a:off x="5024892" y="3516482"/>
              <a:ext cx="364724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0000"/>
                  </a:solidFill>
                  <a:latin typeface="Gill Sans MT"/>
                  <a:cs typeface="Gill Sans MT"/>
                </a:rPr>
                <a:t>I</a:t>
              </a:r>
              <a:endParaRPr lang="en-US" sz="3200" b="1" dirty="0">
                <a:solidFill>
                  <a:srgbClr val="000000"/>
                </a:solidFill>
                <a:latin typeface="Gill Sans MT"/>
                <a:cs typeface="Gill Sans MT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 rot="21077508">
            <a:off x="1789806" y="3759419"/>
            <a:ext cx="436946" cy="60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Gill Sans MT"/>
                <a:cs typeface="Gill Sans MT"/>
              </a:rPr>
              <a:t>I</a:t>
            </a:r>
            <a:endParaRPr lang="en-US" sz="3200" b="1" dirty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sp>
        <p:nvSpPr>
          <p:cNvPr id="121" name="TextBox 120"/>
          <p:cNvSpPr txBox="1"/>
          <p:nvPr/>
        </p:nvSpPr>
        <p:spPr>
          <a:xfrm rot="15764986">
            <a:off x="1786305" y="4390110"/>
            <a:ext cx="48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Gill Sans MT"/>
                <a:cs typeface="Gill Sans MT"/>
              </a:rPr>
              <a:t>C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122" name="TextBox 121"/>
          <p:cNvSpPr txBox="1"/>
          <p:nvPr/>
        </p:nvSpPr>
        <p:spPr>
          <a:xfrm rot="1928171">
            <a:off x="1959650" y="3234499"/>
            <a:ext cx="436946" cy="60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Gill Sans MT"/>
                <a:cs typeface="Gill Sans MT"/>
              </a:rPr>
              <a:t>I</a:t>
            </a:r>
            <a:endParaRPr lang="en-US" sz="3200" b="1" dirty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97181" y="4672860"/>
            <a:ext cx="1957338" cy="646331"/>
            <a:chOff x="322006" y="1654197"/>
            <a:chExt cx="1957338" cy="646331"/>
          </a:xfrm>
        </p:grpSpPr>
        <p:sp>
          <p:nvSpPr>
            <p:cNvPr id="38" name="TextBox 37"/>
            <p:cNvSpPr txBox="1"/>
            <p:nvPr/>
          </p:nvSpPr>
          <p:spPr>
            <a:xfrm>
              <a:off x="322006" y="1654197"/>
              <a:ext cx="4467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accent4">
                      <a:lumMod val="75000"/>
                    </a:schemeClr>
                  </a:solidFill>
                  <a:latin typeface="Gill Sans MT"/>
                  <a:cs typeface="Gill Sans MT"/>
                </a:rPr>
                <a:t>C</a:t>
              </a:r>
              <a:endParaRPr lang="en-US" sz="3600" b="1" dirty="0">
                <a:solidFill>
                  <a:schemeClr val="accent4">
                    <a:lumMod val="75000"/>
                  </a:schemeClr>
                </a:solidFill>
                <a:latin typeface="Gill Sans MT"/>
                <a:cs typeface="Gill Sans MT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20566" y="1777308"/>
              <a:ext cx="14587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+mj-lt"/>
                </a:rPr>
                <a:t>= MHC-1</a:t>
              </a:r>
              <a:endParaRPr lang="en-US" sz="2800" dirty="0">
                <a:latin typeface="+mj-lt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 rot="13430642">
            <a:off x="1772114" y="2697208"/>
            <a:ext cx="45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4">
                    <a:lumMod val="75000"/>
                  </a:schemeClr>
                </a:solidFill>
                <a:latin typeface="Gill Sans MT"/>
                <a:cs typeface="Gill Sans MT"/>
              </a:rPr>
              <a:t>C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Gill Sans MT"/>
              <a:cs typeface="Gill Sans MT"/>
            </a:endParaRPr>
          </a:p>
        </p:txBody>
      </p:sp>
      <p:sp>
        <p:nvSpPr>
          <p:cNvPr id="40" name="TextBox 39"/>
          <p:cNvSpPr txBox="1"/>
          <p:nvPr/>
        </p:nvSpPr>
        <p:spPr>
          <a:xfrm rot="19124776">
            <a:off x="1739010" y="2557179"/>
            <a:ext cx="436946" cy="60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FF00"/>
                </a:solidFill>
                <a:latin typeface="Gill Sans MT"/>
                <a:cs typeface="Gill Sans MT"/>
              </a:rPr>
              <a:t>I</a:t>
            </a:r>
            <a:endParaRPr lang="en-US" sz="3200" b="1" dirty="0">
              <a:solidFill>
                <a:srgbClr val="00FF00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725329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-0.00729 -0.076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87 0.0051 L -0.18403 0.005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1" grpId="1"/>
      <p:bldP spid="122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1" y="3128426"/>
            <a:ext cx="1810512" cy="1325880"/>
          </a:xfrm>
          <a:prstGeom prst="rect">
            <a:avLst/>
          </a:prstGeom>
        </p:spPr>
      </p:pic>
      <p:sp>
        <p:nvSpPr>
          <p:cNvPr id="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 killer T-cells destroy the cancer cell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40345" y="1989680"/>
            <a:ext cx="2868027" cy="3256047"/>
            <a:chOff x="1540345" y="1989680"/>
            <a:chExt cx="2868027" cy="3256047"/>
          </a:xfrm>
        </p:grpSpPr>
        <p:grpSp>
          <p:nvGrpSpPr>
            <p:cNvPr id="89" name="Group 88"/>
            <p:cNvGrpSpPr/>
            <p:nvPr/>
          </p:nvGrpSpPr>
          <p:grpSpPr>
            <a:xfrm>
              <a:off x="1540345" y="1989680"/>
              <a:ext cx="2507084" cy="3199924"/>
              <a:chOff x="6000411" y="1989680"/>
              <a:chExt cx="2507084" cy="3199924"/>
            </a:xfrm>
          </p:grpSpPr>
          <p:sp>
            <p:nvSpPr>
              <p:cNvPr id="90" name="Round Diagonal Corner Rectangle 89"/>
              <p:cNvSpPr/>
              <p:nvPr/>
            </p:nvSpPr>
            <p:spPr>
              <a:xfrm rot="18862390">
                <a:off x="5993648" y="2675758"/>
                <a:ext cx="2520609" cy="2507084"/>
              </a:xfrm>
              <a:prstGeom prst="round2DiagRect">
                <a:avLst>
                  <a:gd name="adj1" fmla="val 50000"/>
                  <a:gd name="adj2" fmla="val 0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942656" y="3441033"/>
                <a:ext cx="643467" cy="755311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2" name="Group 91"/>
              <p:cNvGrpSpPr/>
              <p:nvPr/>
            </p:nvGrpSpPr>
            <p:grpSpPr>
              <a:xfrm rot="18720000">
                <a:off x="6594654" y="2429938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>
                <a:off x="7095063" y="1989680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04" name="Rectangle 103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  <p:sp>
            <p:nvSpPr>
              <p:cNvPr id="94" name="TextBox 93"/>
              <p:cNvSpPr txBox="1"/>
              <p:nvPr/>
            </p:nvSpPr>
            <p:spPr>
              <a:xfrm>
                <a:off x="7027268" y="3132660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7179668" y="391158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365931" y="340359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6739410" y="3403591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98" name="TextBox 97"/>
              <p:cNvSpPr txBox="1"/>
              <p:nvPr/>
            </p:nvSpPr>
            <p:spPr>
              <a:xfrm>
                <a:off x="6857944" y="3826919"/>
                <a:ext cx="35137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 rot="1857972">
                <a:off x="7545345" y="3762673"/>
                <a:ext cx="299108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t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 rot="3300000">
                <a:off x="7593704" y="2446874"/>
                <a:ext cx="218364" cy="368440"/>
                <a:chOff x="4430559" y="2432629"/>
                <a:chExt cx="840074" cy="1606021"/>
              </a:xfrm>
              <a:solidFill>
                <a:srgbClr val="00FF00"/>
              </a:solidFill>
            </p:grpSpPr>
            <p:sp>
              <p:nvSpPr>
                <p:cNvPr id="101" name="Rectangle 100"/>
                <p:cNvSpPr/>
                <p:nvPr/>
              </p:nvSpPr>
              <p:spPr>
                <a:xfrm>
                  <a:off x="4634643" y="2808236"/>
                  <a:ext cx="224868" cy="1230414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4430559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 rot="5400000" flipH="1">
                  <a:off x="4850596" y="2432629"/>
                  <a:ext cx="224868" cy="61520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scene3d>
                  <a:camera prst="orthographicFront">
                    <a:rot lat="0" lon="0" rev="2700000"/>
                  </a:camera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42235"/>
                    </a:solidFill>
                  </a:endParaRPr>
                </a:p>
              </p:txBody>
            </p:sp>
          </p:grpSp>
        </p:grpSp>
        <p:grpSp>
          <p:nvGrpSpPr>
            <p:cNvPr id="4" name="Group 3"/>
            <p:cNvGrpSpPr/>
            <p:nvPr/>
          </p:nvGrpSpPr>
          <p:grpSpPr>
            <a:xfrm>
              <a:off x="1707055" y="3202589"/>
              <a:ext cx="2701317" cy="2043138"/>
              <a:chOff x="1707055" y="3202589"/>
              <a:chExt cx="2701317" cy="204313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713891" y="3448406"/>
                <a:ext cx="694481" cy="646331"/>
                <a:chOff x="3713891" y="3448406"/>
                <a:chExt cx="694481" cy="646331"/>
              </a:xfrm>
            </p:grpSpPr>
            <p:sp>
              <p:nvSpPr>
                <p:cNvPr id="113" name="TextBox 112"/>
                <p:cNvSpPr txBox="1"/>
                <p:nvPr/>
              </p:nvSpPr>
              <p:spPr>
                <a:xfrm>
                  <a:off x="3713891" y="3448406"/>
                  <a:ext cx="4467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chemeClr val="accent4">
                          <a:lumMod val="75000"/>
                        </a:schemeClr>
                      </a:solidFill>
                      <a:latin typeface="Gill Sans MT"/>
                      <a:cs typeface="Gill Sans MT"/>
                    </a:rPr>
                    <a:t>C</a:t>
                  </a:r>
                  <a:endParaRPr lang="en-US" sz="3600" b="1" dirty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endParaRPr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 rot="5247497">
                  <a:off x="3933622" y="3530302"/>
                  <a:ext cx="36472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Gill Sans MT"/>
                      <a:cs typeface="Gill Sans MT"/>
                    </a:rPr>
                    <a:t>I</a:t>
                  </a:r>
                  <a:endParaRPr lang="en-US" sz="3200" b="1" dirty="0">
                    <a:solidFill>
                      <a:srgbClr val="000000"/>
                    </a:solidFill>
                    <a:latin typeface="Gill Sans MT"/>
                    <a:cs typeface="Gill Sans MT"/>
                  </a:endParaRPr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>
                <a:off x="2642403" y="4599396"/>
                <a:ext cx="694481" cy="646331"/>
                <a:chOff x="4805161" y="3434586"/>
                <a:chExt cx="694481" cy="646331"/>
              </a:xfrm>
            </p:grpSpPr>
            <p:sp>
              <p:nvSpPr>
                <p:cNvPr id="118" name="TextBox 117"/>
                <p:cNvSpPr txBox="1"/>
                <p:nvPr/>
              </p:nvSpPr>
              <p:spPr>
                <a:xfrm>
                  <a:off x="4805161" y="3434586"/>
                  <a:ext cx="44678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600" b="1" dirty="0" smtClean="0">
                      <a:solidFill>
                        <a:schemeClr val="accent4">
                          <a:lumMod val="75000"/>
                        </a:schemeClr>
                      </a:solidFill>
                      <a:latin typeface="Gill Sans MT"/>
                      <a:cs typeface="Gill Sans MT"/>
                    </a:rPr>
                    <a:t>C</a:t>
                  </a:r>
                  <a:endParaRPr lang="en-US" sz="3600" b="1" dirty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endParaRPr>
                </a:p>
              </p:txBody>
            </p:sp>
            <p:sp>
              <p:nvSpPr>
                <p:cNvPr id="119" name="TextBox 118"/>
                <p:cNvSpPr txBox="1"/>
                <p:nvPr/>
              </p:nvSpPr>
              <p:spPr>
                <a:xfrm rot="5247497">
                  <a:off x="5024892" y="3516482"/>
                  <a:ext cx="364724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smtClean="0">
                      <a:solidFill>
                        <a:srgbClr val="000000"/>
                      </a:solidFill>
                      <a:latin typeface="Gill Sans MT"/>
                      <a:cs typeface="Gill Sans MT"/>
                    </a:rPr>
                    <a:t>I</a:t>
                  </a:r>
                  <a:endParaRPr lang="en-US" sz="3200" b="1" dirty="0">
                    <a:solidFill>
                      <a:srgbClr val="000000"/>
                    </a:solidFill>
                    <a:latin typeface="Gill Sans MT"/>
                    <a:cs typeface="Gill Sans MT"/>
                  </a:endParaRPr>
                </a:p>
              </p:txBody>
            </p:sp>
          </p:grpSp>
          <p:sp>
            <p:nvSpPr>
              <p:cNvPr id="120" name="TextBox 119"/>
              <p:cNvSpPr txBox="1"/>
              <p:nvPr/>
            </p:nvSpPr>
            <p:spPr>
              <a:xfrm rot="21077508">
                <a:off x="1807250" y="3759419"/>
                <a:ext cx="436946" cy="60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I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 rot="15764986">
                <a:off x="1786305" y="4390110"/>
                <a:ext cx="4878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accent4">
                        <a:lumMod val="75000"/>
                      </a:schemeClr>
                    </a:solidFill>
                    <a:latin typeface="Gill Sans MT"/>
                    <a:cs typeface="Gill Sans MT"/>
                  </a:rPr>
                  <a:t>C</a:t>
                </a:r>
                <a:endParaRPr lang="en-US" sz="3600" b="1" dirty="0">
                  <a:solidFill>
                    <a:schemeClr val="accent4">
                      <a:lumMod val="75000"/>
                    </a:schemeClr>
                  </a:solidFill>
                  <a:latin typeface="Gill Sans MT"/>
                  <a:cs typeface="Gill Sans MT"/>
                </a:endParaRP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 rot="1928171">
                <a:off x="1911834" y="3202589"/>
                <a:ext cx="436946" cy="604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0000"/>
                    </a:solidFill>
                    <a:latin typeface="Gill Sans MT"/>
                    <a:cs typeface="Gill Sans MT"/>
                  </a:rPr>
                  <a:t>I</a:t>
                </a:r>
                <a:endParaRPr lang="en-US" sz="3200" b="1" dirty="0">
                  <a:solidFill>
                    <a:srgbClr val="000000"/>
                  </a:solidFill>
                  <a:latin typeface="Gill Sans MT"/>
                  <a:cs typeface="Gill Sans M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4723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MD template.thmx</Template>
  <TotalTime>37157</TotalTime>
  <Words>1112</Words>
  <Application>Microsoft Macintosh PowerPoint</Application>
  <PresentationFormat>On-screen Show (4:3)</PresentationFormat>
  <Paragraphs>305</Paragraphs>
  <Slides>31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MD template</vt:lpstr>
      <vt:lpstr>PowerPoint Presentation</vt:lpstr>
      <vt:lpstr>Do Now</vt:lpstr>
      <vt:lpstr>Do Now</vt:lpstr>
      <vt:lpstr>The immune system distinguishes ‘self’ from ‘non-self’ and ‘abnormal-self’ </vt:lpstr>
      <vt:lpstr>How does the immune system recognize pathogens as non-self? </vt:lpstr>
      <vt:lpstr>How can normal cells become ‘abnormal-self? </vt:lpstr>
      <vt:lpstr>How can normal cells become ‘abnormal-self? </vt:lpstr>
      <vt:lpstr>Killer T-cells recognize fragments of abnormal-self proteins</vt:lpstr>
      <vt:lpstr>Then killer T-cells destroy the cancer cell</vt:lpstr>
      <vt:lpstr>The population of T cells expands</vt:lpstr>
      <vt:lpstr>More cancer cells can be destroyed</vt:lpstr>
      <vt:lpstr>PowerPoint Presentation</vt:lpstr>
      <vt:lpstr>The natural killer cell is also on the team!</vt:lpstr>
      <vt:lpstr>Natural killer cells also have receptors that recognize MHC-1</vt:lpstr>
      <vt:lpstr>As long as the inhibitory receptor is attached to MHC-1 the cell is safe</vt:lpstr>
      <vt:lpstr>This is true whether MHC-1 is presenting ‘self’ or ‘abnormal-self’ antigens</vt:lpstr>
      <vt:lpstr>Tumor cells that are growing rapidly often stop making MHC-1</vt:lpstr>
      <vt:lpstr>Killer T cells and Natural Killer cells kill 99% of all tumor cells</vt:lpstr>
      <vt:lpstr>Activity</vt:lpstr>
      <vt:lpstr>  What’s the time line for a cell to transform?</vt:lpstr>
      <vt:lpstr>How many seconds per mutation?  Convert the number of years into seconds: </vt:lpstr>
      <vt:lpstr>Assuming 3 mutations are necessary for transformation, how many seconds would it take to transform a cell? </vt:lpstr>
      <vt:lpstr>So…. How many cells get transformed each second? </vt:lpstr>
      <vt:lpstr>Wrap up: How does the immune system stop cancers?</vt:lpstr>
      <vt:lpstr>Wrap up: How do cancer cells evade the immune system?</vt:lpstr>
      <vt:lpstr>Wrap up: How do cancer cells evade the immune system?</vt:lpstr>
      <vt:lpstr>Wrap up: How do cancer cells evade the immune system?</vt:lpstr>
      <vt:lpstr>Wrap up: The immune system-Catch 22!</vt:lpstr>
      <vt:lpstr>The immune system – Catch 22!</vt:lpstr>
      <vt:lpstr>Carcinogens can be immunosuppressive!</vt:lpstr>
      <vt:lpstr>Homework</vt:lpstr>
    </vt:vector>
  </TitlesOfParts>
  <Company>tufts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berri jacque</dc:creator>
  <cp:lastModifiedBy>Karina</cp:lastModifiedBy>
  <cp:revision>566</cp:revision>
  <cp:lastPrinted>2010-11-09T17:54:24Z</cp:lastPrinted>
  <dcterms:created xsi:type="dcterms:W3CDTF">2012-01-20T17:36:20Z</dcterms:created>
  <dcterms:modified xsi:type="dcterms:W3CDTF">2015-06-22T10:12:52Z</dcterms:modified>
</cp:coreProperties>
</file>